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9" r:id="rId2"/>
    <p:sldId id="292" r:id="rId3"/>
    <p:sldId id="256" r:id="rId4"/>
    <p:sldId id="272" r:id="rId5"/>
    <p:sldId id="298" r:id="rId6"/>
    <p:sldId id="297" r:id="rId7"/>
    <p:sldId id="273" r:id="rId8"/>
    <p:sldId id="294" r:id="rId9"/>
    <p:sldId id="295" r:id="rId10"/>
    <p:sldId id="285" r:id="rId11"/>
    <p:sldId id="286" r:id="rId12"/>
    <p:sldId id="288" r:id="rId13"/>
    <p:sldId id="289" r:id="rId14"/>
    <p:sldId id="290" r:id="rId15"/>
    <p:sldId id="287" r:id="rId16"/>
    <p:sldId id="291" r:id="rId17"/>
    <p:sldId id="266" r:id="rId18"/>
    <p:sldId id="278" r:id="rId19"/>
    <p:sldId id="279" r:id="rId20"/>
    <p:sldId id="280" r:id="rId21"/>
    <p:sldId id="281" r:id="rId22"/>
    <p:sldId id="282" r:id="rId23"/>
    <p:sldId id="284" r:id="rId24"/>
    <p:sldId id="283" r:id="rId25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50" autoAdjust="0"/>
    <p:restoredTop sz="94713" autoAdjust="0"/>
  </p:normalViewPr>
  <p:slideViewPr>
    <p:cSldViewPr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753717400194"/>
          <c:y val="5.4034785216570604E-2"/>
          <c:w val="0.64887063655031429"/>
          <c:h val="0.81931464174454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999FF"/>
            </a:solidFill>
            <a:ln w="2100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1173974865452834E-2"/>
                  <c:y val="-2.938672369219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625019507459305E-3"/>
                  <c:y val="-2.620185642344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42008">
                <a:noFill/>
              </a:ln>
            </c:spPr>
            <c:txPr>
              <a:bodyPr/>
              <a:lstStyle/>
              <a:p>
                <a:pPr>
                  <a:defRPr sz="198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1087.0999999999999</c:v>
                </c:pt>
                <c:pt idx="1">
                  <c:v>1112.5999999999999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66"/>
            </a:solidFill>
            <a:ln w="2100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7582827203627777E-2"/>
                  <c:y val="-3.0167743885204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940124679164758E-2"/>
                  <c:y val="-4.533100260902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42008">
                <a:noFill/>
              </a:ln>
            </c:spPr>
            <c:txPr>
              <a:bodyPr/>
              <a:lstStyle/>
              <a:p>
                <a:pPr>
                  <a:defRPr sz="198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1053.5</c:v>
                </c:pt>
                <c:pt idx="1">
                  <c:v>1137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 (-), профицит (+)</c:v>
                </c:pt>
              </c:strCache>
            </c:strRef>
          </c:tx>
          <c:spPr>
            <a:solidFill>
              <a:srgbClr val="FFFFCC"/>
            </a:solidFill>
            <a:ln w="2100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923358863946891E-2"/>
                  <c:y val="-4.0978344283212051E-2"/>
                </c:manualLayout>
              </c:layout>
              <c:spPr>
                <a:noFill/>
                <a:ln w="42008">
                  <a:noFill/>
                </a:ln>
              </c:spPr>
              <c:txPr>
                <a:bodyPr/>
                <a:lstStyle/>
                <a:p>
                  <a:pPr>
                    <a:defRPr sz="1985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950348503474586E-2"/>
                  <c:y val="2.4354867349291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 formatCode="General">
                  <c:v>33.5</c:v>
                </c:pt>
                <c:pt idx="1">
                  <c:v>-24.4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2535640"/>
        <c:axId val="142538384"/>
        <c:axId val="0"/>
      </c:bar3DChart>
      <c:catAx>
        <c:axId val="142535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2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8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2538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538384"/>
        <c:scaling>
          <c:orientation val="minMax"/>
        </c:scaling>
        <c:delete val="0"/>
        <c:axPos val="l"/>
        <c:majorGridlines>
          <c:spPr>
            <a:ln w="525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2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8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2535640"/>
        <c:crosses val="autoZero"/>
        <c:crossBetween val="between"/>
      </c:valAx>
      <c:spPr>
        <a:noFill/>
        <a:ln w="42008">
          <a:noFill/>
        </a:ln>
      </c:spPr>
    </c:plotArea>
    <c:legend>
      <c:legendPos val="r"/>
      <c:layout>
        <c:manualLayout>
          <c:xMode val="edge"/>
          <c:yMode val="edge"/>
          <c:x val="0.77077949891818254"/>
          <c:y val="0.14032802464595218"/>
          <c:w val="0.2258726899383984"/>
          <c:h val="0.38814383350712772"/>
        </c:manualLayout>
      </c:layout>
      <c:overlay val="0"/>
      <c:spPr>
        <a:noFill/>
        <a:ln w="5251">
          <a:solidFill>
            <a:srgbClr val="000000"/>
          </a:solidFill>
          <a:prstDash val="solid"/>
        </a:ln>
      </c:spPr>
      <c:txPr>
        <a:bodyPr/>
        <a:lstStyle/>
        <a:p>
          <a:pPr>
            <a:defRPr sz="1819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40"/>
      <c:rotY val="2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7947860301141276E-2"/>
          <c:y val="3.4388794012523684E-2"/>
          <c:w val="0.89895470383275256"/>
          <c:h val="0.71422747197369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всего млн. руб.</c:v>
                </c:pt>
              </c:strCache>
            </c:strRef>
          </c:tx>
          <c:spPr>
            <a:solidFill>
              <a:srgbClr val="9999FF"/>
            </a:solidFill>
            <a:ln w="1878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054365206423682E-2"/>
                  <c:y val="-2.331267272720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231690070477853E-2"/>
                  <c:y val="-3.099365883703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7563">
                <a:noFill/>
              </a:ln>
            </c:spPr>
            <c:txPr>
              <a:bodyPr/>
              <a:lstStyle/>
              <a:p>
                <a:pPr>
                  <a:defRPr sz="17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1087.0999999999999</c:v>
                </c:pt>
                <c:pt idx="1">
                  <c:v>1112.5999999999999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Собственные доходы млн. руб.</c:v>
                </c:pt>
              </c:strCache>
            </c:strRef>
          </c:tx>
          <c:spPr>
            <a:solidFill>
              <a:srgbClr val="FF00FF"/>
            </a:solidFill>
            <a:ln w="1878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115005546750621E-2"/>
                  <c:y val="-2.9567347110181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148995990579154E-2"/>
                  <c:y val="-1.9900823821182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7563">
                <a:noFill/>
              </a:ln>
            </c:spPr>
            <c:txPr>
              <a:bodyPr/>
              <a:lstStyle/>
              <a:p>
                <a:pPr>
                  <a:defRPr sz="17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253.7</c:v>
                </c:pt>
                <c:pt idx="1">
                  <c:v>235.2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29860376"/>
        <c:axId val="329856456"/>
        <c:axId val="0"/>
      </c:bar3DChart>
      <c:catAx>
        <c:axId val="32986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6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9856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9856456"/>
        <c:scaling>
          <c:orientation val="minMax"/>
        </c:scaling>
        <c:delete val="0"/>
        <c:axPos val="l"/>
        <c:majorGridlines>
          <c:spPr>
            <a:ln w="469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6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9860376"/>
        <c:crosses val="autoZero"/>
        <c:crossBetween val="between"/>
      </c:valAx>
      <c:spPr>
        <a:noFill/>
        <a:ln w="37563">
          <a:noFill/>
        </a:ln>
      </c:spPr>
    </c:plotArea>
    <c:legend>
      <c:legendPos val="r"/>
      <c:layout>
        <c:manualLayout>
          <c:xMode val="edge"/>
          <c:yMode val="edge"/>
          <c:x val="0.27700348432055782"/>
          <c:y val="0.84094267977679582"/>
          <c:w val="0.47909407665505238"/>
          <c:h val="0.15175814336367249"/>
        </c:manualLayout>
      </c:layout>
      <c:overlay val="0"/>
      <c:spPr>
        <a:noFill/>
        <a:ln w="4695">
          <a:noFill/>
          <a:prstDash val="solid"/>
        </a:ln>
      </c:spPr>
      <c:txPr>
        <a:bodyPr/>
        <a:lstStyle/>
        <a:p>
          <a:pPr>
            <a:defRPr sz="136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2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8.0696202531645764E-2"/>
          <c:y val="4.7072337176130533E-2"/>
          <c:w val="0.90189873417721522"/>
          <c:h val="0.552686813456566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Динамика поступлений по основным доходным источникам бюджета городского округа в 2014 году (млн.руб.)</c:v>
                </c:pt>
              </c:strCache>
            </c:strRef>
          </c:tx>
          <c:spPr>
            <a:solidFill>
              <a:srgbClr val="9999FF"/>
            </a:solidFill>
            <a:ln w="285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2619547430748391E-3"/>
                  <c:y val="-0.24212056182496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239094861496765E-3"/>
                  <c:y val="-8.309120587386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239094861496765E-3"/>
                  <c:y val="-8.9159506307486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547584342719966E-3"/>
                  <c:y val="-9.5939886659598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309773715374187E-3"/>
                  <c:y val="-9.875351526062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929321146122494E-3"/>
                  <c:y val="-8.9396866280317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619547430748391E-3"/>
                  <c:y val="-9.2685214827005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619547430748391E-3"/>
                  <c:y val="-8.051473437390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2619547430748391E-3"/>
                  <c:y val="-8.400656330755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НДФЛ</c:v>
                </c:pt>
                <c:pt idx="1">
                  <c:v>налоги на имущество</c:v>
                </c:pt>
                <c:pt idx="2">
                  <c:v>совокупный доход</c:v>
                </c:pt>
                <c:pt idx="3">
                  <c:v>Доходы от использования имущества</c:v>
                </c:pt>
                <c:pt idx="4">
                  <c:v>платные услуги</c:v>
                </c:pt>
                <c:pt idx="5">
                  <c:v>Доходы от продажи имущества</c:v>
                </c:pt>
                <c:pt idx="6">
                  <c:v>акцизы</c:v>
                </c:pt>
                <c:pt idx="7">
                  <c:v>Госпошлина</c:v>
                </c:pt>
                <c:pt idx="8">
                  <c:v>Прочие доходы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144.30000000000001</c:v>
                </c:pt>
                <c:pt idx="1">
                  <c:v>22.8</c:v>
                </c:pt>
                <c:pt idx="2">
                  <c:v>19.8</c:v>
                </c:pt>
                <c:pt idx="3">
                  <c:v>13.4</c:v>
                </c:pt>
                <c:pt idx="4">
                  <c:v>13</c:v>
                </c:pt>
                <c:pt idx="5">
                  <c:v>8.7000000000000011</c:v>
                </c:pt>
                <c:pt idx="6">
                  <c:v>6.5</c:v>
                </c:pt>
                <c:pt idx="7">
                  <c:v>4.2</c:v>
                </c:pt>
                <c:pt idx="8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4"/>
        <c:shape val="cylinder"/>
        <c:axId val="329915256"/>
        <c:axId val="329917608"/>
        <c:axId val="0"/>
      </c:bar3DChart>
      <c:catAx>
        <c:axId val="32991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17">
            <a:solidFill>
              <a:srgbClr val="000000"/>
            </a:solidFill>
            <a:prstDash val="solid"/>
          </a:ln>
        </c:spPr>
        <c:txPr>
          <a:bodyPr rot="-5400000" vert="horz" anchor="t" anchorCtr="0"/>
          <a:lstStyle/>
          <a:p>
            <a:pPr>
              <a:defRPr sz="108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9917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9917608"/>
        <c:scaling>
          <c:orientation val="minMax"/>
        </c:scaling>
        <c:delete val="0"/>
        <c:axPos val="l"/>
        <c:majorGridlines>
          <c:spPr>
            <a:ln w="391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3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9915256"/>
        <c:crosses val="autoZero"/>
        <c:crossBetween val="between"/>
      </c:valAx>
      <c:spPr>
        <a:noFill/>
        <a:ln w="31338">
          <a:noFill/>
        </a:ln>
      </c:spPr>
    </c:plotArea>
    <c:plotVisOnly val="1"/>
    <c:dispBlanksAs val="gap"/>
    <c:showDLblsOverMax val="0"/>
  </c:chart>
  <c:spPr>
    <a:noFill/>
    <a:ln w="3175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52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47258408044012"/>
          <c:y val="0.15469472217567179"/>
          <c:w val="0.81852741591956013"/>
          <c:h val="0.5067463159621301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999FF"/>
            </a:solidFill>
            <a:ln w="20040">
              <a:solidFill>
                <a:srgbClr val="000000"/>
              </a:solidFill>
              <a:prstDash val="solid"/>
            </a:ln>
          </c:spPr>
          <c:explosion val="38"/>
          <c:dPt>
            <c:idx val="1"/>
            <c:bubble3D val="0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4225100235486277E-3"/>
                  <c:y val="0.161141802865673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175220255541696"/>
                  <c:y val="0.105579613537604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33479993922943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351599127376784E-2"/>
                  <c:y val="2.96966345984499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151976862131131E-2"/>
                  <c:y val="-7.2412153971559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5091483308818623E-2"/>
                  <c:y val="-0.110552980159547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6448649932055123"/>
                  <c:y val="-9.05440567059150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5294405369260486"/>
                  <c:y val="-4.40871267795761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144.30000000000001</c:v>
                </c:pt>
                <c:pt idx="1">
                  <c:v>19.8</c:v>
                </c:pt>
                <c:pt idx="2">
                  <c:v>22.8</c:v>
                </c:pt>
                <c:pt idx="3">
                  <c:v>13.4</c:v>
                </c:pt>
                <c:pt idx="4">
                  <c:v>13</c:v>
                </c:pt>
                <c:pt idx="5">
                  <c:v>8.7000000000000011</c:v>
                </c:pt>
                <c:pt idx="6">
                  <c:v>6.4</c:v>
                </c:pt>
                <c:pt idx="7">
                  <c:v>6.5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660066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8080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0066CC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CCCCFF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Sheet1!$B$9:$I$9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4008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9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43"/>
      <c:rotY val="2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329566854990593E-2"/>
          <c:y val="4.744525547445224E-2"/>
          <c:w val="0.90583804143126156"/>
          <c:h val="0.682481751824817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Финансовая помощь,млн. руб.</c:v>
                </c:pt>
              </c:strCache>
            </c:strRef>
          </c:tx>
          <c:spPr>
            <a:solidFill>
              <a:srgbClr val="9999FF"/>
            </a:solidFill>
            <a:ln w="190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826466461982578E-2"/>
                  <c:y val="-5.1297825178304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248310630404202E-2"/>
                  <c:y val="-2.0217015564471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8030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833.4</c:v>
                </c:pt>
                <c:pt idx="1">
                  <c:v>877.6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Собственные доходы, млн. руб.</c:v>
                </c:pt>
              </c:strCache>
            </c:strRef>
          </c:tx>
          <c:spPr>
            <a:solidFill>
              <a:srgbClr val="FF00FF"/>
            </a:solidFill>
            <a:ln w="190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41188681612546E-2"/>
                  <c:y val="-5.3090816573615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610538223769282E-2"/>
                  <c:y val="-6.568080381810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8030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253.7</c:v>
                </c:pt>
                <c:pt idx="1">
                  <c:v>235.2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29922704"/>
        <c:axId val="329932504"/>
        <c:axId val="0"/>
      </c:bar3DChart>
      <c:catAx>
        <c:axId val="32992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9932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9932504"/>
        <c:scaling>
          <c:orientation val="minMax"/>
        </c:scaling>
        <c:delete val="0"/>
        <c:axPos val="l"/>
        <c:majorGridlines>
          <c:spPr>
            <a:ln w="475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9922704"/>
        <c:crosses val="autoZero"/>
        <c:crossBetween val="between"/>
      </c:valAx>
      <c:spPr>
        <a:noFill/>
        <a:ln w="38030">
          <a:noFill/>
        </a:ln>
      </c:spPr>
    </c:plotArea>
    <c:legend>
      <c:legendPos val="r"/>
      <c:layout>
        <c:manualLayout>
          <c:xMode val="edge"/>
          <c:yMode val="edge"/>
          <c:x val="0.25800376647834272"/>
          <c:y val="0.82846715328467169"/>
          <c:w val="0.517890772128063"/>
          <c:h val="0.16423357664233576"/>
        </c:manualLayout>
      </c:layout>
      <c:overlay val="0"/>
      <c:spPr>
        <a:noFill/>
        <a:ln w="4754">
          <a:solidFill>
            <a:srgbClr val="000000"/>
          </a:solidFill>
          <a:prstDash val="solid"/>
        </a:ln>
      </c:spPr>
      <c:txPr>
        <a:bodyPr/>
        <a:lstStyle/>
        <a:p>
          <a:pPr>
            <a:defRPr sz="1377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43"/>
      <c:rotY val="2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329566854990593E-2"/>
          <c:y val="4.7445255474452212E-2"/>
          <c:w val="0.90583804143126156"/>
          <c:h val="0.682481751824817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9999FF"/>
            </a:solidFill>
            <a:ln w="190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702898805556051E-2"/>
                  <c:y val="-2.43471857104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07970707816349E-2"/>
                  <c:y val="-2.3649522391613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8030">
                <a:noFill/>
              </a:ln>
            </c:spPr>
            <c:txPr>
              <a:bodyPr anchor="t" anchorCtr="0"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103.7</c:v>
                </c:pt>
                <c:pt idx="1">
                  <c:v>272.7</c:v>
                </c:pt>
                <c:pt idx="2" formatCode="0.0">
                  <c:v>456</c:v>
                </c:pt>
                <c:pt idx="3" formatCode="0.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FF"/>
            </a:solidFill>
            <a:ln w="190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996191887479441E-2"/>
                  <c:y val="-2.502075334968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72305575814949E-2"/>
                  <c:y val="-3.137300154776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674528443726908E-2"/>
                  <c:y val="8.6020903305280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8030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269.7</c:v>
                </c:pt>
                <c:pt idx="1">
                  <c:v>137.9</c:v>
                </c:pt>
                <c:pt idx="2" formatCode="General">
                  <c:v>463.2</c:v>
                </c:pt>
                <c:pt idx="3" formatCode="General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29956808"/>
        <c:axId val="329976408"/>
        <c:axId val="0"/>
      </c:bar3DChart>
      <c:catAx>
        <c:axId val="329956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54">
            <a:solidFill>
              <a:srgbClr val="000000"/>
            </a:solidFill>
            <a:prstDash val="solid"/>
          </a:ln>
        </c:spPr>
        <c:txPr>
          <a:bodyPr rot="0" vert="horz" anchor="t" anchorCtr="0"/>
          <a:lstStyle/>
          <a:p>
            <a:pPr>
              <a:defRPr sz="17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9976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9976408"/>
        <c:scaling>
          <c:orientation val="minMax"/>
        </c:scaling>
        <c:delete val="0"/>
        <c:axPos val="l"/>
        <c:majorGridlines>
          <c:spPr>
            <a:ln w="475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9956808"/>
        <c:crosses val="autoZero"/>
        <c:crossBetween val="between"/>
      </c:valAx>
      <c:spPr>
        <a:noFill/>
        <a:ln w="38030">
          <a:noFill/>
        </a:ln>
      </c:spPr>
    </c:plotArea>
    <c:legend>
      <c:legendPos val="r"/>
      <c:layout>
        <c:manualLayout>
          <c:xMode val="edge"/>
          <c:yMode val="edge"/>
          <c:x val="0.25800376647834272"/>
          <c:y val="0.87836931840786492"/>
          <c:w val="0.51789077212806323"/>
          <c:h val="0.11433150473260342"/>
        </c:manualLayout>
      </c:layout>
      <c:overlay val="0"/>
      <c:spPr>
        <a:noFill/>
        <a:ln w="4754">
          <a:solidFill>
            <a:srgbClr val="000000"/>
          </a:solidFill>
          <a:prstDash val="solid"/>
        </a:ln>
      </c:spPr>
      <c:txPr>
        <a:bodyPr/>
        <a:lstStyle/>
        <a:p>
          <a:pPr>
            <a:defRPr sz="1377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8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Функциональная структура расходов бюджета 
за 2019 год</a:t>
            </a:r>
          </a:p>
        </c:rich>
      </c:tx>
      <c:layout>
        <c:manualLayout>
          <c:xMode val="edge"/>
          <c:yMode val="edge"/>
          <c:x val="0.15273311897106179"/>
          <c:y val="1.986754966887427E-2"/>
        </c:manualLayout>
      </c:layout>
      <c:overlay val="0"/>
      <c:spPr>
        <a:noFill/>
        <a:ln w="38581">
          <a:noFill/>
        </a:ln>
      </c:spPr>
    </c:title>
    <c:autoTitleDeleted val="0"/>
    <c:view3D>
      <c:rotX val="24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440514469453381"/>
          <c:y val="0.27814569536423939"/>
          <c:w val="0.47266881028939017"/>
          <c:h val="0.52317880794701987"/>
        </c:manualLayout>
      </c:layout>
      <c:pie3DChart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993366"/>
            </a:solidFill>
            <a:ln w="19291">
              <a:solidFill>
                <a:srgbClr val="000000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rgbClr val="9999FF"/>
              </a:solidFill>
              <a:ln w="1929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929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3380721250277767E-2"/>
                  <c:y val="-8.3565238817900525E-2"/>
                </c:manualLayout>
              </c:layout>
              <c:tx>
                <c:rich>
                  <a:bodyPr/>
                  <a:lstStyle/>
                  <a:p>
                    <a:pPr>
                      <a:defRPr sz="1747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Социальный блок
83,2%</a:t>
                    </a:r>
                  </a:p>
                </c:rich>
              </c:tx>
              <c:spPr>
                <a:noFill/>
                <a:ln w="3858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850154231123115E-2"/>
                  <c:y val="5.4275660709011804E-2"/>
                </c:manualLayout>
              </c:layout>
              <c:tx>
                <c:rich>
                  <a:bodyPr/>
                  <a:lstStyle/>
                  <a:p>
                    <a:pPr>
                      <a:defRPr sz="1747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Экономичес-кий блок
7,9%</a:t>
                    </a:r>
                  </a:p>
                </c:rich>
              </c:tx>
              <c:spPr>
                <a:noFill/>
                <a:ln w="3858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655567722443084E-2"/>
                  <c:y val="-4.2221842710906336E-2"/>
                </c:manualLayout>
              </c:layout>
              <c:tx>
                <c:rich>
                  <a:bodyPr/>
                  <a:lstStyle/>
                  <a:p>
                    <a:pPr>
                      <a:defRPr sz="1747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Общегосуд. вопросы
8,9%</a:t>
                    </a:r>
                  </a:p>
                </c:rich>
              </c:tx>
              <c:spPr>
                <a:noFill/>
                <a:ln w="3858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38581">
                <a:noFill/>
              </a:ln>
            </c:spPr>
            <c:txPr>
              <a:bodyPr/>
              <a:lstStyle/>
              <a:p>
                <a:pPr>
                  <a:defRPr sz="174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Социальный блок</c:v>
                </c:pt>
                <c:pt idx="1">
                  <c:v>Экономический блок</c:v>
                </c:pt>
                <c:pt idx="2">
                  <c:v>Общегосударственные вопросы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876.3</c:v>
                </c:pt>
                <c:pt idx="1">
                  <c:v>93.8</c:v>
                </c:pt>
                <c:pt idx="2">
                  <c:v>83.4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38581">
          <a:noFill/>
        </a:ln>
      </c:spPr>
    </c:plotArea>
    <c:plotVisOnly val="1"/>
    <c:dispBlanksAs val="zero"/>
    <c:showDLblsOverMax val="0"/>
  </c:chart>
  <c:spPr>
    <a:solidFill>
      <a:srgbClr val="FFFFFF"/>
    </a:solidFill>
    <a:ln w="4823">
      <a:solidFill>
        <a:srgbClr val="000000"/>
      </a:solidFill>
      <a:prstDash val="solid"/>
    </a:ln>
  </c:spPr>
  <c:txPr>
    <a:bodyPr/>
    <a:lstStyle/>
    <a:p>
      <a:pPr>
        <a:defRPr sz="182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dirty="0"/>
              <a:t>Структура расходов бюджета 
</a:t>
            </a:r>
            <a:r>
              <a:rPr lang="ru-RU" sz="2000" dirty="0" err="1"/>
              <a:t>Усть-Катавского</a:t>
            </a:r>
            <a:r>
              <a:rPr lang="ru-RU" sz="2000" dirty="0"/>
              <a:t> городского округа 
за </a:t>
            </a:r>
            <a:r>
              <a:rPr lang="ru-RU" sz="2000" dirty="0" smtClean="0"/>
              <a:t>2020 </a:t>
            </a:r>
            <a:r>
              <a:rPr lang="ru-RU" sz="2000" dirty="0"/>
              <a:t>год</a:t>
            </a:r>
          </a:p>
        </c:rich>
      </c:tx>
      <c:layout>
        <c:manualLayout>
          <c:xMode val="edge"/>
          <c:yMode val="edge"/>
          <c:x val="0.27094236469363747"/>
          <c:y val="2.0297667230848478E-2"/>
        </c:manualLayout>
      </c:layout>
      <c:overlay val="0"/>
      <c:spPr>
        <a:noFill/>
        <a:ln w="25446">
          <a:noFill/>
        </a:ln>
      </c:spPr>
    </c:title>
    <c:autoTitleDeleted val="0"/>
    <c:view3D>
      <c:rotX val="15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97905759162413"/>
          <c:y val="0.40460081190798547"/>
          <c:w val="0.74869109947644386"/>
          <c:h val="0.3071718538565629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23">
              <a:solidFill>
                <a:srgbClr val="000000"/>
              </a:solidFill>
              <a:prstDash val="solid"/>
            </a:ln>
          </c:spPr>
          <c:explosion val="13"/>
          <c:dPt>
            <c:idx val="1"/>
            <c:bubble3D val="0"/>
            <c:spPr>
              <a:solidFill>
                <a:srgbClr val="993366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explosion val="36"/>
            <c:spPr>
              <a:solidFill>
                <a:srgbClr val="0066CC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explosion val="40"/>
            <c:spPr>
              <a:solidFill>
                <a:srgbClr val="CCCCFF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3801902496361556E-2"/>
                  <c:y val="-6.087345712332234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 dirty="0" err="1"/>
                      <a:t>О</a:t>
                    </a:r>
                    <a:r>
                      <a:rPr lang="ru-RU" dirty="0" err="1"/>
                      <a:t>бщегосударст-венные</a:t>
                    </a:r>
                    <a:r>
                      <a:rPr lang="ru-RU" dirty="0"/>
                      <a:t> вопросы </a:t>
                    </a:r>
                    <a:r>
                      <a:rPr lang="ru-RU" dirty="0" smtClean="0"/>
                      <a:t>9,1%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(103,9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58079680338504E-3"/>
                  <c:y val="-6.743800132460091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 dirty="0" err="1"/>
                      <a:t>Н</a:t>
                    </a:r>
                    <a:r>
                      <a:rPr lang="ru-RU" dirty="0" err="1"/>
                      <a:t>ац</a:t>
                    </a:r>
                    <a:r>
                      <a:rPr lang="ru-RU" dirty="0"/>
                      <a:t>. безопасность и </a:t>
                    </a:r>
                    <a:r>
                      <a:rPr lang="ru-RU" dirty="0" err="1"/>
                      <a:t>правоохранит</a:t>
                    </a:r>
                    <a:r>
                      <a:rPr lang="ru-RU" dirty="0"/>
                      <a:t>. деятельность 0,3% 
(</a:t>
                    </a:r>
                    <a:r>
                      <a:rPr lang="ru-RU" dirty="0" smtClean="0"/>
                      <a:t>3,6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989136594533432"/>
                  <c:y val="-0.1090878285172790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 dirty="0"/>
                      <a:t>Н</a:t>
                    </a:r>
                    <a:r>
                      <a:rPr lang="ru-RU" dirty="0"/>
                      <a:t>ациональная экономика </a:t>
                    </a:r>
                    <a:r>
                      <a:rPr lang="ru-RU" dirty="0" smtClean="0"/>
                      <a:t>3,6%</a:t>
                    </a:r>
                    <a:r>
                      <a:rPr lang="ru-RU" dirty="0"/>
                      <a:t>
 </a:t>
                    </a:r>
                    <a:r>
                      <a:rPr lang="ru-RU" dirty="0" smtClean="0"/>
                      <a:t>(41,3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390127054043512"/>
                  <c:y val="4.2132978276776339E-4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 dirty="0"/>
                      <a:t>Ж</a:t>
                    </a:r>
                    <a:r>
                      <a:rPr lang="ru-RU" dirty="0"/>
                      <a:t>КХ </a:t>
                    </a:r>
                    <a:r>
                      <a:rPr lang="ru-RU" dirty="0" smtClean="0"/>
                      <a:t>11,5%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(130,1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417766298918792"/>
                  <c:y val="0.25143921554198229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 dirty="0"/>
                      <a:t>О</a:t>
                    </a:r>
                    <a:r>
                      <a:rPr lang="ru-RU" dirty="0"/>
                      <a:t>бразование </a:t>
                    </a:r>
                    <a:r>
                      <a:rPr lang="ru-RU" dirty="0" smtClean="0"/>
                      <a:t>44,4%</a:t>
                    </a:r>
                    <a:r>
                      <a:rPr lang="ru-RU" dirty="0"/>
                      <a:t>
(</a:t>
                    </a:r>
                    <a:r>
                      <a:rPr lang="ru-RU" dirty="0" smtClean="0"/>
                      <a:t>504,5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6392698172523245E-2"/>
                  <c:y val="6.6571123702995075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Культура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6,7%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(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76,4 млн.руб.)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</c:rich>
              </c:tx>
              <c:numFmt formatCode="0%" sourceLinked="0"/>
              <c:spPr>
                <a:noFill/>
                <a:ln w="2544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2714331883887767E-4"/>
                  <c:y val="-9.921995731841934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 dirty="0"/>
                      <a:t>С</a:t>
                    </a:r>
                    <a:r>
                      <a:rPr lang="ru-RU" dirty="0"/>
                      <a:t>оциальная политика
</a:t>
                    </a:r>
                    <a:r>
                      <a:rPr lang="ru-RU" dirty="0" smtClean="0"/>
                      <a:t>20,9%  </a:t>
                    </a:r>
                    <a:r>
                      <a:rPr lang="ru-RU" dirty="0"/>
                      <a:t>
(</a:t>
                    </a:r>
                    <a:r>
                      <a:rPr lang="ru-RU" dirty="0" smtClean="0"/>
                      <a:t>237,8 </a:t>
                    </a:r>
                    <a:r>
                      <a:rPr lang="ru-RU" dirty="0"/>
                      <a:t>млн.руб.)      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553832706546013E-2"/>
                  <c:y val="-2.9377805578041222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 dirty="0"/>
                      <a:t>Ф</a:t>
                    </a:r>
                    <a:r>
                      <a:rPr lang="ru-RU" dirty="0"/>
                      <a:t>изическая
культура и 
спорт
</a:t>
                    </a:r>
                    <a:r>
                      <a:rPr lang="ru-RU" dirty="0" smtClean="0"/>
                      <a:t>3,0% </a:t>
                    </a:r>
                    <a:r>
                      <a:rPr lang="ru-RU" dirty="0"/>
                      <a:t>
(</a:t>
                    </a:r>
                    <a:r>
                      <a:rPr lang="ru-RU" dirty="0" smtClean="0"/>
                      <a:t>33,6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46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Лист1!$A$1:$A$9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средлы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103.9</c:v>
                </c:pt>
                <c:pt idx="1">
                  <c:v>3.6</c:v>
                </c:pt>
                <c:pt idx="2">
                  <c:v>41.3</c:v>
                </c:pt>
                <c:pt idx="3">
                  <c:v>130.1</c:v>
                </c:pt>
                <c:pt idx="4">
                  <c:v>3</c:v>
                </c:pt>
                <c:pt idx="5">
                  <c:v>504.5</c:v>
                </c:pt>
                <c:pt idx="6">
                  <c:v>76.400000000000006</c:v>
                </c:pt>
                <c:pt idx="7">
                  <c:v>237.8</c:v>
                </c:pt>
                <c:pt idx="8">
                  <c:v>33.6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4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2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12682215743440234"/>
          <c:y val="5.0847457627118857E-3"/>
        </c:manualLayout>
      </c:layout>
      <c:overlay val="0"/>
      <c:spPr>
        <a:noFill/>
        <a:ln w="2679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49854227405272"/>
          <c:y val="0.16101694915254244"/>
          <c:w val="0.89650145772594747"/>
          <c:h val="0.6152542372881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9999FF"/>
            </a:solidFill>
            <a:ln w="1339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Пед.работники школ</c:v>
                </c:pt>
                <c:pt idx="1">
                  <c:v>Пед.работники ДОУ</c:v>
                </c:pt>
                <c:pt idx="2">
                  <c:v>Пед.работники  ДЮСШ, ЦДТ, ЦДЮТиЭ</c:v>
                </c:pt>
                <c:pt idx="3">
                  <c:v>Пед.работники ДМШ</c:v>
                </c:pt>
                <c:pt idx="4">
                  <c:v>Работники учреждений культуры</c:v>
                </c:pt>
                <c:pt idx="5">
                  <c:v>Социальные работники </c:v>
                </c:pt>
              </c:strCache>
            </c:strRef>
          </c:cat>
          <c:val>
            <c:numRef>
              <c:f>Sheet1!$B$2:$G$2</c:f>
              <c:numCache>
                <c:formatCode>#,##0.00</c:formatCode>
                <c:ptCount val="6"/>
                <c:pt idx="0">
                  <c:v>16632.480000000021</c:v>
                </c:pt>
                <c:pt idx="1">
                  <c:v>11204.220000000008</c:v>
                </c:pt>
                <c:pt idx="2">
                  <c:v>8352.69</c:v>
                </c:pt>
                <c:pt idx="3">
                  <c:v>13869.1</c:v>
                </c:pt>
                <c:pt idx="4">
                  <c:v>7388.3</c:v>
                </c:pt>
                <c:pt idx="5">
                  <c:v>6125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8080"/>
            </a:solidFill>
            <a:ln w="1339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Пед.работники школ</c:v>
                </c:pt>
                <c:pt idx="1">
                  <c:v>Пед.работники ДОУ</c:v>
                </c:pt>
                <c:pt idx="2">
                  <c:v>Пед.работники  ДЮСШ, ЦДТ, ЦДЮТиЭ</c:v>
                </c:pt>
                <c:pt idx="3">
                  <c:v>Пед.работники ДМШ</c:v>
                </c:pt>
                <c:pt idx="4">
                  <c:v>Работники учреждений культуры</c:v>
                </c:pt>
                <c:pt idx="5">
                  <c:v>Социальные работники </c:v>
                </c:pt>
              </c:strCache>
            </c:strRef>
          </c:cat>
          <c:val>
            <c:numRef>
              <c:f>Sheet1!$B$3:$G$3</c:f>
              <c:numCache>
                <c:formatCode>#,##0.00</c:formatCode>
                <c:ptCount val="6"/>
                <c:pt idx="0">
                  <c:v>30929.06</c:v>
                </c:pt>
                <c:pt idx="1">
                  <c:v>23859.02</c:v>
                </c:pt>
                <c:pt idx="2">
                  <c:v>28782.16</c:v>
                </c:pt>
                <c:pt idx="3">
                  <c:v>28230.66</c:v>
                </c:pt>
                <c:pt idx="4">
                  <c:v>18191.23</c:v>
                </c:pt>
                <c:pt idx="5">
                  <c:v>16649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CFFFF"/>
            </a:solidFill>
            <a:ln w="1339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Пед.работники школ</c:v>
                </c:pt>
                <c:pt idx="1">
                  <c:v>Пед.работники ДОУ</c:v>
                </c:pt>
                <c:pt idx="2">
                  <c:v>Пед.работники  ДЮСШ, ЦДТ, ЦДЮТиЭ</c:v>
                </c:pt>
                <c:pt idx="3">
                  <c:v>Пед.работники ДМШ</c:v>
                </c:pt>
                <c:pt idx="4">
                  <c:v>Работники учреждений культуры</c:v>
                </c:pt>
                <c:pt idx="5">
                  <c:v>Социальные работники </c:v>
                </c:pt>
              </c:strCache>
            </c:strRef>
          </c:cat>
          <c:val>
            <c:numRef>
              <c:f>Sheet1!$B$4:$G$4</c:f>
              <c:numCache>
                <c:formatCode>#,##0.00</c:formatCode>
                <c:ptCount val="6"/>
                <c:pt idx="0">
                  <c:v>35341.11</c:v>
                </c:pt>
                <c:pt idx="1">
                  <c:v>33015.699999999997</c:v>
                </c:pt>
                <c:pt idx="2">
                  <c:v>35828.950000000012</c:v>
                </c:pt>
                <c:pt idx="3">
                  <c:v>35321.06</c:v>
                </c:pt>
                <c:pt idx="4">
                  <c:v>30645.54</c:v>
                </c:pt>
                <c:pt idx="5">
                  <c:v>32578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433824"/>
        <c:axId val="325438920"/>
      </c:barChart>
      <c:catAx>
        <c:axId val="32543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5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7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25438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438920"/>
        <c:scaling>
          <c:orientation val="minMax"/>
        </c:scaling>
        <c:delete val="0"/>
        <c:axPos val="l"/>
        <c:majorGridlines>
          <c:spPr>
            <a:ln w="3350">
              <a:solidFill>
                <a:srgbClr val="000000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3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4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25433824"/>
        <c:crosses val="autoZero"/>
        <c:crossBetween val="between"/>
      </c:valAx>
      <c:spPr>
        <a:solidFill>
          <a:srgbClr val="C0C0C0"/>
        </a:solidFill>
        <a:ln w="1339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259169577966891"/>
          <c:y val="0.14699979378991579"/>
          <c:w val="0.1516034985422752"/>
          <c:h val="0.13389830508474576"/>
        </c:manualLayout>
      </c:layout>
      <c:overlay val="0"/>
      <c:spPr>
        <a:noFill/>
        <a:ln w="3350">
          <a:solidFill>
            <a:srgbClr val="000000"/>
          </a:solidFill>
          <a:prstDash val="solid"/>
        </a:ln>
      </c:spPr>
      <c:txPr>
        <a:bodyPr/>
        <a:lstStyle/>
        <a:p>
          <a:pPr>
            <a:defRPr sz="130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263A9-98D2-4B23-B81D-9524D87E9067}" type="doc">
      <dgm:prSet loTypeId="urn:microsoft.com/office/officeart/2005/8/layout/vList5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2CCB3B-CE64-4689-893E-FE9CED73D27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Проведено заседаний межведомственной рабочей группы</a:t>
          </a:r>
          <a:endParaRPr lang="ru-RU" dirty="0"/>
        </a:p>
      </dgm:t>
    </dgm:pt>
    <dgm:pt modelId="{7EF47DC0-0389-41A0-96D9-1CABB46DBDBB}" type="parTrans" cxnId="{BA8E6357-4CAE-4C00-8180-B97ED846348E}">
      <dgm:prSet/>
      <dgm:spPr/>
      <dgm:t>
        <a:bodyPr/>
        <a:lstStyle/>
        <a:p>
          <a:endParaRPr lang="ru-RU"/>
        </a:p>
      </dgm:t>
    </dgm:pt>
    <dgm:pt modelId="{EF63AFE6-51BC-499D-92C0-9F9DE6AA45F4}" type="sibTrans" cxnId="{BA8E6357-4CAE-4C00-8180-B97ED846348E}">
      <dgm:prSet/>
      <dgm:spPr/>
      <dgm:t>
        <a:bodyPr/>
        <a:lstStyle/>
        <a:p>
          <a:endParaRPr lang="ru-RU"/>
        </a:p>
      </dgm:t>
    </dgm:pt>
    <dgm:pt modelId="{18F6E4F5-F946-4AE6-B72F-7A254DA2785B}">
      <dgm:prSet phldrT="[Текст]"/>
      <dgm:spPr/>
      <dgm:t>
        <a:bodyPr/>
        <a:lstStyle/>
        <a:p>
          <a:endParaRPr lang="ru-RU" sz="1100" dirty="0"/>
        </a:p>
      </dgm:t>
    </dgm:pt>
    <dgm:pt modelId="{4599D28A-BBF7-44B3-AD60-5C219AEE2A67}" type="parTrans" cxnId="{D37C05FA-5F3D-44DE-A64A-878314B6D5F9}">
      <dgm:prSet/>
      <dgm:spPr/>
      <dgm:t>
        <a:bodyPr/>
        <a:lstStyle/>
        <a:p>
          <a:endParaRPr lang="ru-RU"/>
        </a:p>
      </dgm:t>
    </dgm:pt>
    <dgm:pt modelId="{945433B0-2C26-41BE-A006-B134D1F35439}" type="sibTrans" cxnId="{D37C05FA-5F3D-44DE-A64A-878314B6D5F9}">
      <dgm:prSet/>
      <dgm:spPr/>
      <dgm:t>
        <a:bodyPr/>
        <a:lstStyle/>
        <a:p>
          <a:endParaRPr lang="ru-RU"/>
        </a:p>
      </dgm:t>
    </dgm:pt>
    <dgm:pt modelId="{BE37E2AA-282B-4C94-B827-38335A680C01}">
      <dgm:prSet phldrT="[Текст]" custT="1"/>
      <dgm:spPr/>
      <dgm:t>
        <a:bodyPr/>
        <a:lstStyle/>
        <a:p>
          <a:r>
            <a:rPr lang="ru-RU" sz="1400" b="1" dirty="0" smtClean="0"/>
            <a:t>5</a:t>
          </a:r>
          <a:endParaRPr lang="ru-RU" sz="1400" b="1" dirty="0"/>
        </a:p>
      </dgm:t>
    </dgm:pt>
    <dgm:pt modelId="{880A34E5-9F21-49D9-BC83-06D88A4E02E8}" type="parTrans" cxnId="{8E2F4397-B1C1-426A-A5CE-F55839659E00}">
      <dgm:prSet/>
      <dgm:spPr/>
      <dgm:t>
        <a:bodyPr/>
        <a:lstStyle/>
        <a:p>
          <a:endParaRPr lang="ru-RU"/>
        </a:p>
      </dgm:t>
    </dgm:pt>
    <dgm:pt modelId="{9ECF2007-72B2-443E-887B-F42D9091A9FF}" type="sibTrans" cxnId="{8E2F4397-B1C1-426A-A5CE-F55839659E00}">
      <dgm:prSet/>
      <dgm:spPr/>
      <dgm:t>
        <a:bodyPr/>
        <a:lstStyle/>
        <a:p>
          <a:endParaRPr lang="ru-RU"/>
        </a:p>
      </dgm:t>
    </dgm:pt>
    <dgm:pt modelId="{51F422D6-B9B5-4BEC-B1FD-09FBE628E405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Приглашено, чел </a:t>
          </a:r>
          <a:endParaRPr lang="ru-RU" dirty="0"/>
        </a:p>
      </dgm:t>
    </dgm:pt>
    <dgm:pt modelId="{638F7459-8A00-4C97-9992-5B011962A913}" type="parTrans" cxnId="{0544E022-F8FA-410B-B423-326D0FE71DE0}">
      <dgm:prSet/>
      <dgm:spPr/>
      <dgm:t>
        <a:bodyPr/>
        <a:lstStyle/>
        <a:p>
          <a:endParaRPr lang="ru-RU"/>
        </a:p>
      </dgm:t>
    </dgm:pt>
    <dgm:pt modelId="{080763CF-A805-48AB-9788-9E0086D6B3BC}" type="sibTrans" cxnId="{0544E022-F8FA-410B-B423-326D0FE71DE0}">
      <dgm:prSet/>
      <dgm:spPr/>
      <dgm:t>
        <a:bodyPr/>
        <a:lstStyle/>
        <a:p>
          <a:endParaRPr lang="ru-RU"/>
        </a:p>
      </dgm:t>
    </dgm:pt>
    <dgm:pt modelId="{6E2228A6-811A-410D-8A85-69598545D20B}">
      <dgm:prSet phldrT="[Текст]" custT="1"/>
      <dgm:spPr/>
      <dgm:t>
        <a:bodyPr/>
        <a:lstStyle/>
        <a:p>
          <a:r>
            <a:rPr lang="ru-RU" sz="1600" dirty="0" smtClean="0"/>
            <a:t>37</a:t>
          </a:r>
          <a:endParaRPr lang="ru-RU" sz="1600" dirty="0"/>
        </a:p>
      </dgm:t>
    </dgm:pt>
    <dgm:pt modelId="{3646921A-4315-45E2-A4B8-E21E0649F180}" type="parTrans" cxnId="{8328F5A1-C1A6-48C9-8670-D90613993BDE}">
      <dgm:prSet/>
      <dgm:spPr/>
      <dgm:t>
        <a:bodyPr/>
        <a:lstStyle/>
        <a:p>
          <a:endParaRPr lang="ru-RU"/>
        </a:p>
      </dgm:t>
    </dgm:pt>
    <dgm:pt modelId="{B00A5B60-7377-45BE-A4E5-A779461BC2B5}" type="sibTrans" cxnId="{8328F5A1-C1A6-48C9-8670-D90613993BDE}">
      <dgm:prSet/>
      <dgm:spPr/>
      <dgm:t>
        <a:bodyPr/>
        <a:lstStyle/>
        <a:p>
          <a:endParaRPr lang="ru-RU"/>
        </a:p>
      </dgm:t>
    </dgm:pt>
    <dgm:pt modelId="{11C32EB3-CE69-484D-B788-96CED4DB831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Поступило, млн.рублей</a:t>
          </a:r>
          <a:endParaRPr lang="ru-RU" dirty="0"/>
        </a:p>
      </dgm:t>
    </dgm:pt>
    <dgm:pt modelId="{FB098906-6A46-42DB-B722-134B618A34E2}" type="parTrans" cxnId="{CC47915A-5AFB-4D9D-B029-E14AE7E056C6}">
      <dgm:prSet/>
      <dgm:spPr/>
      <dgm:t>
        <a:bodyPr/>
        <a:lstStyle/>
        <a:p>
          <a:endParaRPr lang="ru-RU"/>
        </a:p>
      </dgm:t>
    </dgm:pt>
    <dgm:pt modelId="{38CAD4AD-8035-4E1E-BF55-4C4897046FA4}" type="sibTrans" cxnId="{CC47915A-5AFB-4D9D-B029-E14AE7E056C6}">
      <dgm:prSet/>
      <dgm:spPr/>
      <dgm:t>
        <a:bodyPr/>
        <a:lstStyle/>
        <a:p>
          <a:endParaRPr lang="ru-RU"/>
        </a:p>
      </dgm:t>
    </dgm:pt>
    <dgm:pt modelId="{8BF373E1-9CCB-4344-88D0-8E5C3A27F9D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/>
            <a:t>7,3</a:t>
          </a:r>
          <a:endParaRPr lang="ru-RU" sz="1400" dirty="0"/>
        </a:p>
      </dgm:t>
    </dgm:pt>
    <dgm:pt modelId="{77FAF3BE-DF5C-4A4C-91C5-11F8E9BA9EDE}" type="parTrans" cxnId="{80EA8336-86AA-477E-9449-75022E0A66AD}">
      <dgm:prSet/>
      <dgm:spPr/>
      <dgm:t>
        <a:bodyPr/>
        <a:lstStyle/>
        <a:p>
          <a:endParaRPr lang="ru-RU"/>
        </a:p>
      </dgm:t>
    </dgm:pt>
    <dgm:pt modelId="{45F5834B-E912-44F5-B4D6-625BCD213F06}" type="sibTrans" cxnId="{80EA8336-86AA-477E-9449-75022E0A66AD}">
      <dgm:prSet/>
      <dgm:spPr/>
      <dgm:t>
        <a:bodyPr/>
        <a:lstStyle/>
        <a:p>
          <a:endParaRPr lang="ru-RU"/>
        </a:p>
      </dgm:t>
    </dgm:pt>
    <dgm:pt modelId="{2AEF1AFA-A985-467C-85C9-EA1A68CFA07E}" type="pres">
      <dgm:prSet presAssocID="{0FC263A9-98D2-4B23-B81D-9524D87E90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06900-13DC-47BA-979B-250199297754}" type="pres">
      <dgm:prSet presAssocID="{262CCB3B-CE64-4689-893E-FE9CED73D27F}" presName="linNode" presStyleCnt="0"/>
      <dgm:spPr/>
    </dgm:pt>
    <dgm:pt modelId="{A290B93B-70A3-438B-AC40-E1C38DF837A3}" type="pres">
      <dgm:prSet presAssocID="{262CCB3B-CE64-4689-893E-FE9CED73D27F}" presName="parentText" presStyleLbl="node1" presStyleIdx="0" presStyleCnt="3" custScaleX="596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C9746-4CA7-4665-A71A-1A63500E3FC8}" type="pres">
      <dgm:prSet presAssocID="{262CCB3B-CE64-4689-893E-FE9CED73D27F}" presName="descendantText" presStyleLbl="alignAccFollowNode1" presStyleIdx="0" presStyleCnt="3" custScaleY="7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48E59-04D6-4712-940F-7EF34F54840F}" type="pres">
      <dgm:prSet presAssocID="{EF63AFE6-51BC-499D-92C0-9F9DE6AA45F4}" presName="sp" presStyleCnt="0"/>
      <dgm:spPr/>
    </dgm:pt>
    <dgm:pt modelId="{081485E1-DC09-4A89-A543-97FBB9507840}" type="pres">
      <dgm:prSet presAssocID="{51F422D6-B9B5-4BEC-B1FD-09FBE628E405}" presName="linNode" presStyleCnt="0"/>
      <dgm:spPr/>
    </dgm:pt>
    <dgm:pt modelId="{88E48356-EE7D-4AD1-A7CD-CC3D565943D3}" type="pres">
      <dgm:prSet presAssocID="{51F422D6-B9B5-4BEC-B1FD-09FBE628E405}" presName="parentText" presStyleLbl="node1" presStyleIdx="1" presStyleCnt="3" custScaleX="6167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672A8-0E82-407C-8DA9-6A7790242587}" type="pres">
      <dgm:prSet presAssocID="{51F422D6-B9B5-4BEC-B1FD-09FBE628E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320D6-E625-48A2-848C-C38CFFD7EDF1}" type="pres">
      <dgm:prSet presAssocID="{080763CF-A805-48AB-9788-9E0086D6B3BC}" presName="sp" presStyleCnt="0"/>
      <dgm:spPr/>
    </dgm:pt>
    <dgm:pt modelId="{27487FEF-31B7-4F03-A8B8-0E15044B45A6}" type="pres">
      <dgm:prSet presAssocID="{11C32EB3-CE69-484D-B788-96CED4DB8312}" presName="linNode" presStyleCnt="0"/>
      <dgm:spPr/>
    </dgm:pt>
    <dgm:pt modelId="{30B27A41-6CEF-4AB3-94AB-E6505A2FDDA4}" type="pres">
      <dgm:prSet presAssocID="{11C32EB3-CE69-484D-B788-96CED4DB8312}" presName="parentText" presStyleLbl="node1" presStyleIdx="2" presStyleCnt="3" custScaleX="5961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BA6B-88F9-4DB2-A391-5B663E83EFCB}" type="pres">
      <dgm:prSet presAssocID="{11C32EB3-CE69-484D-B788-96CED4DB831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47915A-5AFB-4D9D-B029-E14AE7E056C6}" srcId="{0FC263A9-98D2-4B23-B81D-9524D87E9067}" destId="{11C32EB3-CE69-484D-B788-96CED4DB8312}" srcOrd="2" destOrd="0" parTransId="{FB098906-6A46-42DB-B722-134B618A34E2}" sibTransId="{38CAD4AD-8035-4E1E-BF55-4C4897046FA4}"/>
    <dgm:cxn modelId="{BA8E6357-4CAE-4C00-8180-B97ED846348E}" srcId="{0FC263A9-98D2-4B23-B81D-9524D87E9067}" destId="{262CCB3B-CE64-4689-893E-FE9CED73D27F}" srcOrd="0" destOrd="0" parTransId="{7EF47DC0-0389-41A0-96D9-1CABB46DBDBB}" sibTransId="{EF63AFE6-51BC-499D-92C0-9F9DE6AA45F4}"/>
    <dgm:cxn modelId="{C4678282-B099-40AD-A314-7862DEA43075}" type="presOf" srcId="{0FC263A9-98D2-4B23-B81D-9524D87E9067}" destId="{2AEF1AFA-A985-467C-85C9-EA1A68CFA07E}" srcOrd="0" destOrd="0" presId="urn:microsoft.com/office/officeart/2005/8/layout/vList5"/>
    <dgm:cxn modelId="{80EA8336-86AA-477E-9449-75022E0A66AD}" srcId="{11C32EB3-CE69-484D-B788-96CED4DB8312}" destId="{8BF373E1-9CCB-4344-88D0-8E5C3A27F9D6}" srcOrd="0" destOrd="0" parTransId="{77FAF3BE-DF5C-4A4C-91C5-11F8E9BA9EDE}" sibTransId="{45F5834B-E912-44F5-B4D6-625BCD213F06}"/>
    <dgm:cxn modelId="{1341EAC6-2E44-4F01-B8D8-DBC0CDAC4D83}" type="presOf" srcId="{8BF373E1-9CCB-4344-88D0-8E5C3A27F9D6}" destId="{B277BA6B-88F9-4DB2-A391-5B663E83EFCB}" srcOrd="0" destOrd="0" presId="urn:microsoft.com/office/officeart/2005/8/layout/vList5"/>
    <dgm:cxn modelId="{8E2F4397-B1C1-426A-A5CE-F55839659E00}" srcId="{262CCB3B-CE64-4689-893E-FE9CED73D27F}" destId="{BE37E2AA-282B-4C94-B827-38335A680C01}" srcOrd="1" destOrd="0" parTransId="{880A34E5-9F21-49D9-BC83-06D88A4E02E8}" sibTransId="{9ECF2007-72B2-443E-887B-F42D9091A9FF}"/>
    <dgm:cxn modelId="{7B4C9406-07E2-415E-B15D-C8AEB121C9FA}" type="presOf" srcId="{262CCB3B-CE64-4689-893E-FE9CED73D27F}" destId="{A290B93B-70A3-438B-AC40-E1C38DF837A3}" srcOrd="0" destOrd="0" presId="urn:microsoft.com/office/officeart/2005/8/layout/vList5"/>
    <dgm:cxn modelId="{C17165CA-D961-413C-8EEA-72B1A83BCDE5}" type="presOf" srcId="{18F6E4F5-F946-4AE6-B72F-7A254DA2785B}" destId="{0AEC9746-4CA7-4665-A71A-1A63500E3FC8}" srcOrd="0" destOrd="0" presId="urn:microsoft.com/office/officeart/2005/8/layout/vList5"/>
    <dgm:cxn modelId="{8328F5A1-C1A6-48C9-8670-D90613993BDE}" srcId="{51F422D6-B9B5-4BEC-B1FD-09FBE628E405}" destId="{6E2228A6-811A-410D-8A85-69598545D20B}" srcOrd="0" destOrd="0" parTransId="{3646921A-4315-45E2-A4B8-E21E0649F180}" sibTransId="{B00A5B60-7377-45BE-A4E5-A779461BC2B5}"/>
    <dgm:cxn modelId="{10FD30E9-138B-4A24-94ED-62D18165ED17}" type="presOf" srcId="{51F422D6-B9B5-4BEC-B1FD-09FBE628E405}" destId="{88E48356-EE7D-4AD1-A7CD-CC3D565943D3}" srcOrd="0" destOrd="0" presId="urn:microsoft.com/office/officeart/2005/8/layout/vList5"/>
    <dgm:cxn modelId="{0544E022-F8FA-410B-B423-326D0FE71DE0}" srcId="{0FC263A9-98D2-4B23-B81D-9524D87E9067}" destId="{51F422D6-B9B5-4BEC-B1FD-09FBE628E405}" srcOrd="1" destOrd="0" parTransId="{638F7459-8A00-4C97-9992-5B011962A913}" sibTransId="{080763CF-A805-48AB-9788-9E0086D6B3BC}"/>
    <dgm:cxn modelId="{CAE5ADB3-4B24-4E09-BFC1-49192949B446}" type="presOf" srcId="{6E2228A6-811A-410D-8A85-69598545D20B}" destId="{F9F672A8-0E82-407C-8DA9-6A7790242587}" srcOrd="0" destOrd="0" presId="urn:microsoft.com/office/officeart/2005/8/layout/vList5"/>
    <dgm:cxn modelId="{D37C05FA-5F3D-44DE-A64A-878314B6D5F9}" srcId="{262CCB3B-CE64-4689-893E-FE9CED73D27F}" destId="{18F6E4F5-F946-4AE6-B72F-7A254DA2785B}" srcOrd="0" destOrd="0" parTransId="{4599D28A-BBF7-44B3-AD60-5C219AEE2A67}" sibTransId="{945433B0-2C26-41BE-A006-B134D1F35439}"/>
    <dgm:cxn modelId="{74151CCF-CDE1-4846-8D99-A959C1052871}" type="presOf" srcId="{BE37E2AA-282B-4C94-B827-38335A680C01}" destId="{0AEC9746-4CA7-4665-A71A-1A63500E3FC8}" srcOrd="0" destOrd="1" presId="urn:microsoft.com/office/officeart/2005/8/layout/vList5"/>
    <dgm:cxn modelId="{F939269F-9A60-4942-9EDF-868DCDDF255D}" type="presOf" srcId="{11C32EB3-CE69-484D-B788-96CED4DB8312}" destId="{30B27A41-6CEF-4AB3-94AB-E6505A2FDDA4}" srcOrd="0" destOrd="0" presId="urn:microsoft.com/office/officeart/2005/8/layout/vList5"/>
    <dgm:cxn modelId="{1B07BD33-A9C0-476E-BE04-BCAEFAE042E0}" type="presParOf" srcId="{2AEF1AFA-A985-467C-85C9-EA1A68CFA07E}" destId="{73006900-13DC-47BA-979B-250199297754}" srcOrd="0" destOrd="0" presId="urn:microsoft.com/office/officeart/2005/8/layout/vList5"/>
    <dgm:cxn modelId="{29777968-2720-44C2-8AF3-D81DA5DD783A}" type="presParOf" srcId="{73006900-13DC-47BA-979B-250199297754}" destId="{A290B93B-70A3-438B-AC40-E1C38DF837A3}" srcOrd="0" destOrd="0" presId="urn:microsoft.com/office/officeart/2005/8/layout/vList5"/>
    <dgm:cxn modelId="{9461E664-9AA3-4C6D-9D24-A55310770E6A}" type="presParOf" srcId="{73006900-13DC-47BA-979B-250199297754}" destId="{0AEC9746-4CA7-4665-A71A-1A63500E3FC8}" srcOrd="1" destOrd="0" presId="urn:microsoft.com/office/officeart/2005/8/layout/vList5"/>
    <dgm:cxn modelId="{A91C261D-6DEC-4F1C-AA11-B14A139C31D8}" type="presParOf" srcId="{2AEF1AFA-A985-467C-85C9-EA1A68CFA07E}" destId="{85348E59-04D6-4712-940F-7EF34F54840F}" srcOrd="1" destOrd="0" presId="urn:microsoft.com/office/officeart/2005/8/layout/vList5"/>
    <dgm:cxn modelId="{6BD9E20E-5674-4CA5-AB66-413847D5ACD3}" type="presParOf" srcId="{2AEF1AFA-A985-467C-85C9-EA1A68CFA07E}" destId="{081485E1-DC09-4A89-A543-97FBB9507840}" srcOrd="2" destOrd="0" presId="urn:microsoft.com/office/officeart/2005/8/layout/vList5"/>
    <dgm:cxn modelId="{92816066-FC18-4BD1-B2CA-70D9B963E664}" type="presParOf" srcId="{081485E1-DC09-4A89-A543-97FBB9507840}" destId="{88E48356-EE7D-4AD1-A7CD-CC3D565943D3}" srcOrd="0" destOrd="0" presId="urn:microsoft.com/office/officeart/2005/8/layout/vList5"/>
    <dgm:cxn modelId="{57152C3C-7AFC-400D-8C57-4CDAA860987D}" type="presParOf" srcId="{081485E1-DC09-4A89-A543-97FBB9507840}" destId="{F9F672A8-0E82-407C-8DA9-6A7790242587}" srcOrd="1" destOrd="0" presId="urn:microsoft.com/office/officeart/2005/8/layout/vList5"/>
    <dgm:cxn modelId="{08ED8C35-2721-4517-8B02-08838F4E8703}" type="presParOf" srcId="{2AEF1AFA-A985-467C-85C9-EA1A68CFA07E}" destId="{57E320D6-E625-48A2-848C-C38CFFD7EDF1}" srcOrd="3" destOrd="0" presId="urn:microsoft.com/office/officeart/2005/8/layout/vList5"/>
    <dgm:cxn modelId="{93BBCD72-6025-4A26-84FE-C41E6055CFF7}" type="presParOf" srcId="{2AEF1AFA-A985-467C-85C9-EA1A68CFA07E}" destId="{27487FEF-31B7-4F03-A8B8-0E15044B45A6}" srcOrd="4" destOrd="0" presId="urn:microsoft.com/office/officeart/2005/8/layout/vList5"/>
    <dgm:cxn modelId="{3FFEA469-5F57-468C-8C99-4423E7763814}" type="presParOf" srcId="{27487FEF-31B7-4F03-A8B8-0E15044B45A6}" destId="{30B27A41-6CEF-4AB3-94AB-E6505A2FDDA4}" srcOrd="0" destOrd="0" presId="urn:microsoft.com/office/officeart/2005/8/layout/vList5"/>
    <dgm:cxn modelId="{9BC33AB6-47E4-4265-9B3F-D87915156D1E}" type="presParOf" srcId="{27487FEF-31B7-4F03-A8B8-0E15044B45A6}" destId="{B277BA6B-88F9-4DB2-A391-5B663E83EF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263A9-98D2-4B23-B81D-9524D87E9067}" type="doc">
      <dgm:prSet loTypeId="urn:microsoft.com/office/officeart/2005/8/layout/vList5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2CCB3B-CE64-4689-893E-FE9CED73D27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Направлено претензий</a:t>
          </a:r>
          <a:endParaRPr lang="ru-RU" dirty="0"/>
        </a:p>
      </dgm:t>
    </dgm:pt>
    <dgm:pt modelId="{7EF47DC0-0389-41A0-96D9-1CABB46DBDBB}" type="parTrans" cxnId="{BA8E6357-4CAE-4C00-8180-B97ED846348E}">
      <dgm:prSet/>
      <dgm:spPr/>
      <dgm:t>
        <a:bodyPr/>
        <a:lstStyle/>
        <a:p>
          <a:endParaRPr lang="ru-RU"/>
        </a:p>
      </dgm:t>
    </dgm:pt>
    <dgm:pt modelId="{EF63AFE6-51BC-499D-92C0-9F9DE6AA45F4}" type="sibTrans" cxnId="{BA8E6357-4CAE-4C00-8180-B97ED846348E}">
      <dgm:prSet/>
      <dgm:spPr/>
      <dgm:t>
        <a:bodyPr/>
        <a:lstStyle/>
        <a:p>
          <a:endParaRPr lang="ru-RU"/>
        </a:p>
      </dgm:t>
    </dgm:pt>
    <dgm:pt modelId="{18F6E4F5-F946-4AE6-B72F-7A254DA2785B}">
      <dgm:prSet phldrT="[Текст]"/>
      <dgm:spPr/>
      <dgm:t>
        <a:bodyPr/>
        <a:lstStyle/>
        <a:p>
          <a:endParaRPr lang="ru-RU" sz="1100" dirty="0"/>
        </a:p>
      </dgm:t>
    </dgm:pt>
    <dgm:pt modelId="{4599D28A-BBF7-44B3-AD60-5C219AEE2A67}" type="parTrans" cxnId="{D37C05FA-5F3D-44DE-A64A-878314B6D5F9}">
      <dgm:prSet/>
      <dgm:spPr/>
      <dgm:t>
        <a:bodyPr/>
        <a:lstStyle/>
        <a:p>
          <a:endParaRPr lang="ru-RU"/>
        </a:p>
      </dgm:t>
    </dgm:pt>
    <dgm:pt modelId="{945433B0-2C26-41BE-A006-B134D1F35439}" type="sibTrans" cxnId="{D37C05FA-5F3D-44DE-A64A-878314B6D5F9}">
      <dgm:prSet/>
      <dgm:spPr/>
      <dgm:t>
        <a:bodyPr/>
        <a:lstStyle/>
        <a:p>
          <a:endParaRPr lang="ru-RU"/>
        </a:p>
      </dgm:t>
    </dgm:pt>
    <dgm:pt modelId="{BE37E2AA-282B-4C94-B827-38335A680C01}">
      <dgm:prSet phldrT="[Текст]" custT="1"/>
      <dgm:spPr/>
      <dgm:t>
        <a:bodyPr/>
        <a:lstStyle/>
        <a:p>
          <a:r>
            <a:rPr lang="ru-RU" sz="1400" b="1" dirty="0" smtClean="0"/>
            <a:t>255</a:t>
          </a:r>
          <a:endParaRPr lang="ru-RU" sz="1400" b="1" dirty="0"/>
        </a:p>
      </dgm:t>
    </dgm:pt>
    <dgm:pt modelId="{880A34E5-9F21-49D9-BC83-06D88A4E02E8}" type="parTrans" cxnId="{8E2F4397-B1C1-426A-A5CE-F55839659E00}">
      <dgm:prSet/>
      <dgm:spPr/>
      <dgm:t>
        <a:bodyPr/>
        <a:lstStyle/>
        <a:p>
          <a:endParaRPr lang="ru-RU"/>
        </a:p>
      </dgm:t>
    </dgm:pt>
    <dgm:pt modelId="{9ECF2007-72B2-443E-887B-F42D9091A9FF}" type="sibTrans" cxnId="{8E2F4397-B1C1-426A-A5CE-F55839659E00}">
      <dgm:prSet/>
      <dgm:spPr/>
      <dgm:t>
        <a:bodyPr/>
        <a:lstStyle/>
        <a:p>
          <a:endParaRPr lang="ru-RU"/>
        </a:p>
      </dgm:t>
    </dgm:pt>
    <dgm:pt modelId="{51F422D6-B9B5-4BEC-B1FD-09FBE628E405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Направлено материалов в судебные органы</a:t>
          </a:r>
          <a:endParaRPr lang="ru-RU" dirty="0"/>
        </a:p>
      </dgm:t>
    </dgm:pt>
    <dgm:pt modelId="{638F7459-8A00-4C97-9992-5B011962A913}" type="parTrans" cxnId="{0544E022-F8FA-410B-B423-326D0FE71DE0}">
      <dgm:prSet/>
      <dgm:spPr/>
      <dgm:t>
        <a:bodyPr/>
        <a:lstStyle/>
        <a:p>
          <a:endParaRPr lang="ru-RU"/>
        </a:p>
      </dgm:t>
    </dgm:pt>
    <dgm:pt modelId="{080763CF-A805-48AB-9788-9E0086D6B3BC}" type="sibTrans" cxnId="{0544E022-F8FA-410B-B423-326D0FE71DE0}">
      <dgm:prSet/>
      <dgm:spPr/>
      <dgm:t>
        <a:bodyPr/>
        <a:lstStyle/>
        <a:p>
          <a:endParaRPr lang="ru-RU"/>
        </a:p>
      </dgm:t>
    </dgm:pt>
    <dgm:pt modelId="{6E2228A6-811A-410D-8A85-69598545D20B}">
      <dgm:prSet phldrT="[Текст]" custT="1"/>
      <dgm:spPr/>
      <dgm:t>
        <a:bodyPr/>
        <a:lstStyle/>
        <a:p>
          <a:r>
            <a:rPr lang="ru-RU" sz="1600" dirty="0" smtClean="0"/>
            <a:t>76</a:t>
          </a:r>
          <a:endParaRPr lang="ru-RU" sz="1600" dirty="0"/>
        </a:p>
      </dgm:t>
    </dgm:pt>
    <dgm:pt modelId="{3646921A-4315-45E2-A4B8-E21E0649F180}" type="parTrans" cxnId="{8328F5A1-C1A6-48C9-8670-D90613993BDE}">
      <dgm:prSet/>
      <dgm:spPr/>
      <dgm:t>
        <a:bodyPr/>
        <a:lstStyle/>
        <a:p>
          <a:endParaRPr lang="ru-RU"/>
        </a:p>
      </dgm:t>
    </dgm:pt>
    <dgm:pt modelId="{B00A5B60-7377-45BE-A4E5-A779461BC2B5}" type="sibTrans" cxnId="{8328F5A1-C1A6-48C9-8670-D90613993BDE}">
      <dgm:prSet/>
      <dgm:spPr/>
      <dgm:t>
        <a:bodyPr/>
        <a:lstStyle/>
        <a:p>
          <a:endParaRPr lang="ru-RU"/>
        </a:p>
      </dgm:t>
    </dgm:pt>
    <dgm:pt modelId="{11C32EB3-CE69-484D-B788-96CED4DB831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Поступило,млн.рублей</a:t>
          </a:r>
          <a:endParaRPr lang="ru-RU" dirty="0"/>
        </a:p>
      </dgm:t>
    </dgm:pt>
    <dgm:pt modelId="{FB098906-6A46-42DB-B722-134B618A34E2}" type="parTrans" cxnId="{CC47915A-5AFB-4D9D-B029-E14AE7E056C6}">
      <dgm:prSet/>
      <dgm:spPr/>
      <dgm:t>
        <a:bodyPr/>
        <a:lstStyle/>
        <a:p>
          <a:endParaRPr lang="ru-RU"/>
        </a:p>
      </dgm:t>
    </dgm:pt>
    <dgm:pt modelId="{38CAD4AD-8035-4E1E-BF55-4C4897046FA4}" type="sibTrans" cxnId="{CC47915A-5AFB-4D9D-B029-E14AE7E056C6}">
      <dgm:prSet/>
      <dgm:spPr/>
      <dgm:t>
        <a:bodyPr/>
        <a:lstStyle/>
        <a:p>
          <a:endParaRPr lang="ru-RU"/>
        </a:p>
      </dgm:t>
    </dgm:pt>
    <dgm:pt modelId="{8BF373E1-9CCB-4344-88D0-8E5C3A27F9D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/>
            <a:t>1,0</a:t>
          </a:r>
          <a:endParaRPr lang="ru-RU" sz="1400" dirty="0"/>
        </a:p>
      </dgm:t>
    </dgm:pt>
    <dgm:pt modelId="{77FAF3BE-DF5C-4A4C-91C5-11F8E9BA9EDE}" type="parTrans" cxnId="{80EA8336-86AA-477E-9449-75022E0A66AD}">
      <dgm:prSet/>
      <dgm:spPr/>
      <dgm:t>
        <a:bodyPr/>
        <a:lstStyle/>
        <a:p>
          <a:endParaRPr lang="ru-RU"/>
        </a:p>
      </dgm:t>
    </dgm:pt>
    <dgm:pt modelId="{45F5834B-E912-44F5-B4D6-625BCD213F06}" type="sibTrans" cxnId="{80EA8336-86AA-477E-9449-75022E0A66AD}">
      <dgm:prSet/>
      <dgm:spPr/>
      <dgm:t>
        <a:bodyPr/>
        <a:lstStyle/>
        <a:p>
          <a:endParaRPr lang="ru-RU"/>
        </a:p>
      </dgm:t>
    </dgm:pt>
    <dgm:pt modelId="{2AEF1AFA-A985-467C-85C9-EA1A68CFA07E}" type="pres">
      <dgm:prSet presAssocID="{0FC263A9-98D2-4B23-B81D-9524D87E90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06900-13DC-47BA-979B-250199297754}" type="pres">
      <dgm:prSet presAssocID="{262CCB3B-CE64-4689-893E-FE9CED73D27F}" presName="linNode" presStyleCnt="0"/>
      <dgm:spPr/>
    </dgm:pt>
    <dgm:pt modelId="{A290B93B-70A3-438B-AC40-E1C38DF837A3}" type="pres">
      <dgm:prSet presAssocID="{262CCB3B-CE64-4689-893E-FE9CED73D27F}" presName="parentText" presStyleLbl="node1" presStyleIdx="0" presStyleCnt="3" custScaleX="596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C9746-4CA7-4665-A71A-1A63500E3FC8}" type="pres">
      <dgm:prSet presAssocID="{262CCB3B-CE64-4689-893E-FE9CED73D27F}" presName="descendantText" presStyleLbl="alignAccFollowNode1" presStyleIdx="0" presStyleCnt="3" custScaleY="7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48E59-04D6-4712-940F-7EF34F54840F}" type="pres">
      <dgm:prSet presAssocID="{EF63AFE6-51BC-499D-92C0-9F9DE6AA45F4}" presName="sp" presStyleCnt="0"/>
      <dgm:spPr/>
    </dgm:pt>
    <dgm:pt modelId="{081485E1-DC09-4A89-A543-97FBB9507840}" type="pres">
      <dgm:prSet presAssocID="{51F422D6-B9B5-4BEC-B1FD-09FBE628E405}" presName="linNode" presStyleCnt="0"/>
      <dgm:spPr/>
    </dgm:pt>
    <dgm:pt modelId="{88E48356-EE7D-4AD1-A7CD-CC3D565943D3}" type="pres">
      <dgm:prSet presAssocID="{51F422D6-B9B5-4BEC-B1FD-09FBE628E405}" presName="parentText" presStyleLbl="node1" presStyleIdx="1" presStyleCnt="3" custScaleX="6167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672A8-0E82-407C-8DA9-6A7790242587}" type="pres">
      <dgm:prSet presAssocID="{51F422D6-B9B5-4BEC-B1FD-09FBE628E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320D6-E625-48A2-848C-C38CFFD7EDF1}" type="pres">
      <dgm:prSet presAssocID="{080763CF-A805-48AB-9788-9E0086D6B3BC}" presName="sp" presStyleCnt="0"/>
      <dgm:spPr/>
    </dgm:pt>
    <dgm:pt modelId="{27487FEF-31B7-4F03-A8B8-0E15044B45A6}" type="pres">
      <dgm:prSet presAssocID="{11C32EB3-CE69-484D-B788-96CED4DB8312}" presName="linNode" presStyleCnt="0"/>
      <dgm:spPr/>
    </dgm:pt>
    <dgm:pt modelId="{30B27A41-6CEF-4AB3-94AB-E6505A2FDDA4}" type="pres">
      <dgm:prSet presAssocID="{11C32EB3-CE69-484D-B788-96CED4DB8312}" presName="parentText" presStyleLbl="node1" presStyleIdx="2" presStyleCnt="3" custScaleX="5961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BA6B-88F9-4DB2-A391-5B663E83EFCB}" type="pres">
      <dgm:prSet presAssocID="{11C32EB3-CE69-484D-B788-96CED4DB831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47915A-5AFB-4D9D-B029-E14AE7E056C6}" srcId="{0FC263A9-98D2-4B23-B81D-9524D87E9067}" destId="{11C32EB3-CE69-484D-B788-96CED4DB8312}" srcOrd="2" destOrd="0" parTransId="{FB098906-6A46-42DB-B722-134B618A34E2}" sibTransId="{38CAD4AD-8035-4E1E-BF55-4C4897046FA4}"/>
    <dgm:cxn modelId="{BA8E6357-4CAE-4C00-8180-B97ED846348E}" srcId="{0FC263A9-98D2-4B23-B81D-9524D87E9067}" destId="{262CCB3B-CE64-4689-893E-FE9CED73D27F}" srcOrd="0" destOrd="0" parTransId="{7EF47DC0-0389-41A0-96D9-1CABB46DBDBB}" sibTransId="{EF63AFE6-51BC-499D-92C0-9F9DE6AA45F4}"/>
    <dgm:cxn modelId="{FB307D2F-61A1-40E4-A9FD-3CD7EB8A5F88}" type="presOf" srcId="{262CCB3B-CE64-4689-893E-FE9CED73D27F}" destId="{A290B93B-70A3-438B-AC40-E1C38DF837A3}" srcOrd="0" destOrd="0" presId="urn:microsoft.com/office/officeart/2005/8/layout/vList5"/>
    <dgm:cxn modelId="{80EA8336-86AA-477E-9449-75022E0A66AD}" srcId="{11C32EB3-CE69-484D-B788-96CED4DB8312}" destId="{8BF373E1-9CCB-4344-88D0-8E5C3A27F9D6}" srcOrd="0" destOrd="0" parTransId="{77FAF3BE-DF5C-4A4C-91C5-11F8E9BA9EDE}" sibTransId="{45F5834B-E912-44F5-B4D6-625BCD213F06}"/>
    <dgm:cxn modelId="{37646EBB-C077-4DC9-BDC6-C58AB29A14F8}" type="presOf" srcId="{BE37E2AA-282B-4C94-B827-38335A680C01}" destId="{0AEC9746-4CA7-4665-A71A-1A63500E3FC8}" srcOrd="0" destOrd="1" presId="urn:microsoft.com/office/officeart/2005/8/layout/vList5"/>
    <dgm:cxn modelId="{8E2F4397-B1C1-426A-A5CE-F55839659E00}" srcId="{262CCB3B-CE64-4689-893E-FE9CED73D27F}" destId="{BE37E2AA-282B-4C94-B827-38335A680C01}" srcOrd="1" destOrd="0" parTransId="{880A34E5-9F21-49D9-BC83-06D88A4E02E8}" sibTransId="{9ECF2007-72B2-443E-887B-F42D9091A9FF}"/>
    <dgm:cxn modelId="{9D11761B-598E-4435-8DDF-FB07E07EC5C7}" type="presOf" srcId="{51F422D6-B9B5-4BEC-B1FD-09FBE628E405}" destId="{88E48356-EE7D-4AD1-A7CD-CC3D565943D3}" srcOrd="0" destOrd="0" presId="urn:microsoft.com/office/officeart/2005/8/layout/vList5"/>
    <dgm:cxn modelId="{F1764E2E-B6D9-4553-990E-E8B877EAAE04}" type="presOf" srcId="{6E2228A6-811A-410D-8A85-69598545D20B}" destId="{F9F672A8-0E82-407C-8DA9-6A7790242587}" srcOrd="0" destOrd="0" presId="urn:microsoft.com/office/officeart/2005/8/layout/vList5"/>
    <dgm:cxn modelId="{9AD674F6-E01C-4FB8-BEA3-29C019D43296}" type="presOf" srcId="{18F6E4F5-F946-4AE6-B72F-7A254DA2785B}" destId="{0AEC9746-4CA7-4665-A71A-1A63500E3FC8}" srcOrd="0" destOrd="0" presId="urn:microsoft.com/office/officeart/2005/8/layout/vList5"/>
    <dgm:cxn modelId="{1336D329-BE43-4468-82B3-D1C1932CD8A9}" type="presOf" srcId="{11C32EB3-CE69-484D-B788-96CED4DB8312}" destId="{30B27A41-6CEF-4AB3-94AB-E6505A2FDDA4}" srcOrd="0" destOrd="0" presId="urn:microsoft.com/office/officeart/2005/8/layout/vList5"/>
    <dgm:cxn modelId="{8328F5A1-C1A6-48C9-8670-D90613993BDE}" srcId="{51F422D6-B9B5-4BEC-B1FD-09FBE628E405}" destId="{6E2228A6-811A-410D-8A85-69598545D20B}" srcOrd="0" destOrd="0" parTransId="{3646921A-4315-45E2-A4B8-E21E0649F180}" sibTransId="{B00A5B60-7377-45BE-A4E5-A779461BC2B5}"/>
    <dgm:cxn modelId="{0544E022-F8FA-410B-B423-326D0FE71DE0}" srcId="{0FC263A9-98D2-4B23-B81D-9524D87E9067}" destId="{51F422D6-B9B5-4BEC-B1FD-09FBE628E405}" srcOrd="1" destOrd="0" parTransId="{638F7459-8A00-4C97-9992-5B011962A913}" sibTransId="{080763CF-A805-48AB-9788-9E0086D6B3BC}"/>
    <dgm:cxn modelId="{D37C05FA-5F3D-44DE-A64A-878314B6D5F9}" srcId="{262CCB3B-CE64-4689-893E-FE9CED73D27F}" destId="{18F6E4F5-F946-4AE6-B72F-7A254DA2785B}" srcOrd="0" destOrd="0" parTransId="{4599D28A-BBF7-44B3-AD60-5C219AEE2A67}" sibTransId="{945433B0-2C26-41BE-A006-B134D1F35439}"/>
    <dgm:cxn modelId="{EEA9DA6E-EF77-46F0-9D0F-F9E2A7859E54}" type="presOf" srcId="{8BF373E1-9CCB-4344-88D0-8E5C3A27F9D6}" destId="{B277BA6B-88F9-4DB2-A391-5B663E83EFCB}" srcOrd="0" destOrd="0" presId="urn:microsoft.com/office/officeart/2005/8/layout/vList5"/>
    <dgm:cxn modelId="{A316D301-2AF5-4248-8852-31128D2454A9}" type="presOf" srcId="{0FC263A9-98D2-4B23-B81D-9524D87E9067}" destId="{2AEF1AFA-A985-467C-85C9-EA1A68CFA07E}" srcOrd="0" destOrd="0" presId="urn:microsoft.com/office/officeart/2005/8/layout/vList5"/>
    <dgm:cxn modelId="{BB45464E-474D-44DB-9AC5-B26BDBC5A91E}" type="presParOf" srcId="{2AEF1AFA-A985-467C-85C9-EA1A68CFA07E}" destId="{73006900-13DC-47BA-979B-250199297754}" srcOrd="0" destOrd="0" presId="urn:microsoft.com/office/officeart/2005/8/layout/vList5"/>
    <dgm:cxn modelId="{ADFB85D8-2120-4C98-9458-89501F28267B}" type="presParOf" srcId="{73006900-13DC-47BA-979B-250199297754}" destId="{A290B93B-70A3-438B-AC40-E1C38DF837A3}" srcOrd="0" destOrd="0" presId="urn:microsoft.com/office/officeart/2005/8/layout/vList5"/>
    <dgm:cxn modelId="{653CC049-BD31-42F7-AD34-02FA1C34B07A}" type="presParOf" srcId="{73006900-13DC-47BA-979B-250199297754}" destId="{0AEC9746-4CA7-4665-A71A-1A63500E3FC8}" srcOrd="1" destOrd="0" presId="urn:microsoft.com/office/officeart/2005/8/layout/vList5"/>
    <dgm:cxn modelId="{ACB4736E-C6B7-4F56-9FA8-BD348642CD00}" type="presParOf" srcId="{2AEF1AFA-A985-467C-85C9-EA1A68CFA07E}" destId="{85348E59-04D6-4712-940F-7EF34F54840F}" srcOrd="1" destOrd="0" presId="urn:microsoft.com/office/officeart/2005/8/layout/vList5"/>
    <dgm:cxn modelId="{204F7C3A-B581-4406-A7BC-9E46804F3FC7}" type="presParOf" srcId="{2AEF1AFA-A985-467C-85C9-EA1A68CFA07E}" destId="{081485E1-DC09-4A89-A543-97FBB9507840}" srcOrd="2" destOrd="0" presId="urn:microsoft.com/office/officeart/2005/8/layout/vList5"/>
    <dgm:cxn modelId="{2A697561-2996-4F9F-AEB5-BE3F74CA85AC}" type="presParOf" srcId="{081485E1-DC09-4A89-A543-97FBB9507840}" destId="{88E48356-EE7D-4AD1-A7CD-CC3D565943D3}" srcOrd="0" destOrd="0" presId="urn:microsoft.com/office/officeart/2005/8/layout/vList5"/>
    <dgm:cxn modelId="{D820DC20-0D25-437B-8256-96F932668C8E}" type="presParOf" srcId="{081485E1-DC09-4A89-A543-97FBB9507840}" destId="{F9F672A8-0E82-407C-8DA9-6A7790242587}" srcOrd="1" destOrd="0" presId="urn:microsoft.com/office/officeart/2005/8/layout/vList5"/>
    <dgm:cxn modelId="{3C27193E-6B79-4A44-B76C-AAC8D46AC1E8}" type="presParOf" srcId="{2AEF1AFA-A985-467C-85C9-EA1A68CFA07E}" destId="{57E320D6-E625-48A2-848C-C38CFFD7EDF1}" srcOrd="3" destOrd="0" presId="urn:microsoft.com/office/officeart/2005/8/layout/vList5"/>
    <dgm:cxn modelId="{EE62F6C0-60A2-4DAF-9F4C-13D48CD46E25}" type="presParOf" srcId="{2AEF1AFA-A985-467C-85C9-EA1A68CFA07E}" destId="{27487FEF-31B7-4F03-A8B8-0E15044B45A6}" srcOrd="4" destOrd="0" presId="urn:microsoft.com/office/officeart/2005/8/layout/vList5"/>
    <dgm:cxn modelId="{D5582FA8-A9BA-44D1-9A10-A0349D2CD126}" type="presParOf" srcId="{27487FEF-31B7-4F03-A8B8-0E15044B45A6}" destId="{30B27A41-6CEF-4AB3-94AB-E6505A2FDDA4}" srcOrd="0" destOrd="0" presId="urn:microsoft.com/office/officeart/2005/8/layout/vList5"/>
    <dgm:cxn modelId="{9F141FE6-84FD-4CA3-8A4D-C94AA9C14137}" type="presParOf" srcId="{27487FEF-31B7-4F03-A8B8-0E15044B45A6}" destId="{B277BA6B-88F9-4DB2-A391-5B663E83EF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70D7D-DB7F-456E-B1C4-5E572BD652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E9F2E8-759E-4763-832B-EB4EC665D63E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Национальный проект  "Образование"  </a:t>
          </a:r>
        </a:p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1 841,1 тыс.руб.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CAE9B8DA-A7AE-4066-AA2B-53565B07E507}" type="parTrans" cxnId="{60971ACA-3321-4FE7-92FE-F6AE568B8E46}">
      <dgm:prSet/>
      <dgm:spPr/>
      <dgm:t>
        <a:bodyPr/>
        <a:lstStyle/>
        <a:p>
          <a:endParaRPr lang="ru-RU"/>
        </a:p>
      </dgm:t>
    </dgm:pt>
    <dgm:pt modelId="{AA66972E-A824-420B-A48D-1C23152AB349}" type="sibTrans" cxnId="{60971ACA-3321-4FE7-92FE-F6AE568B8E46}">
      <dgm:prSet/>
      <dgm:spPr/>
      <dgm:t>
        <a:bodyPr/>
        <a:lstStyle/>
        <a:p>
          <a:endParaRPr lang="ru-RU"/>
        </a:p>
      </dgm:t>
    </dgm:pt>
    <dgm:pt modelId="{19DA5F50-1529-45AF-91FE-9B436C42A8DA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341,7 тыс.руб. Оборудование пунктов проведения ЕГЭ</a:t>
          </a:r>
        </a:p>
      </dgm:t>
    </dgm:pt>
    <dgm:pt modelId="{324FA294-E45A-4AFF-882C-199479DBA1CD}" type="parTrans" cxnId="{7E844859-A541-4C36-8C3F-07D05DF15AE4}">
      <dgm:prSet/>
      <dgm:spPr/>
      <dgm:t>
        <a:bodyPr/>
        <a:lstStyle/>
        <a:p>
          <a:endParaRPr lang="ru-RU"/>
        </a:p>
      </dgm:t>
    </dgm:pt>
    <dgm:pt modelId="{A3924A06-7445-4ACF-A193-3FF1ABA84AA2}" type="sibTrans" cxnId="{7E844859-A541-4C36-8C3F-07D05DF15AE4}">
      <dgm:prSet/>
      <dgm:spPr/>
      <dgm:t>
        <a:bodyPr/>
        <a:lstStyle/>
        <a:p>
          <a:endParaRPr lang="ru-RU"/>
        </a:p>
      </dgm:t>
    </dgm:pt>
    <dgm:pt modelId="{5C0DEEA3-9D2C-4E32-914E-DA53372ED482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324,9 тыс.руб. Организация и проведение мероприятий с детьми и молодежью</a:t>
          </a:r>
        </a:p>
      </dgm:t>
    </dgm:pt>
    <dgm:pt modelId="{416E1C08-E4B2-438C-9B27-16E7394D7CEC}" type="parTrans" cxnId="{AC42BE87-81F8-4460-943A-EA3190F09E7D}">
      <dgm:prSet/>
      <dgm:spPr/>
      <dgm:t>
        <a:bodyPr/>
        <a:lstStyle/>
        <a:p>
          <a:endParaRPr lang="ru-RU"/>
        </a:p>
      </dgm:t>
    </dgm:pt>
    <dgm:pt modelId="{588186C7-9C81-4E29-9A52-EF49E0A5BDA0}" type="sibTrans" cxnId="{AC42BE87-81F8-4460-943A-EA3190F09E7D}">
      <dgm:prSet/>
      <dgm:spPr/>
      <dgm:t>
        <a:bodyPr/>
        <a:lstStyle/>
        <a:p>
          <a:endParaRPr lang="ru-RU"/>
        </a:p>
      </dgm:t>
    </dgm:pt>
    <dgm:pt modelId="{17255338-4099-47DA-AC5A-C9F316B571BD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Национальный проект  "Демография"</a:t>
          </a:r>
        </a:p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566,4 тыс.руб.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38438575-52DF-4546-857E-3929AD0901E3}" type="parTrans" cxnId="{D83CE720-9AC5-46C3-882F-A3FF61D7F7AB}">
      <dgm:prSet/>
      <dgm:spPr/>
      <dgm:t>
        <a:bodyPr/>
        <a:lstStyle/>
        <a:p>
          <a:endParaRPr lang="ru-RU"/>
        </a:p>
      </dgm:t>
    </dgm:pt>
    <dgm:pt modelId="{6A60A778-FAF0-465D-BD45-B81D3B0DDE58}" type="sibTrans" cxnId="{D83CE720-9AC5-46C3-882F-A3FF61D7F7AB}">
      <dgm:prSet/>
      <dgm:spPr/>
      <dgm:t>
        <a:bodyPr/>
        <a:lstStyle/>
        <a:p>
          <a:endParaRPr lang="ru-RU"/>
        </a:p>
      </dgm:t>
    </dgm:pt>
    <dgm:pt modelId="{604F5EC9-AC4D-434D-9E53-4CA8884AA9F8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Выплата областного единовременного пособия при рождении ребенка</a:t>
          </a:r>
        </a:p>
      </dgm:t>
    </dgm:pt>
    <dgm:pt modelId="{0A216972-07E3-4CD1-8DC0-8EEA210C4A0B}" type="parTrans" cxnId="{16506D87-D480-40DC-9A41-CE8646489D5D}">
      <dgm:prSet/>
      <dgm:spPr/>
      <dgm:t>
        <a:bodyPr/>
        <a:lstStyle/>
        <a:p>
          <a:endParaRPr lang="ru-RU"/>
        </a:p>
      </dgm:t>
    </dgm:pt>
    <dgm:pt modelId="{D3E89567-FA5B-420A-93D8-5D2E80D036EB}" type="sibTrans" cxnId="{16506D87-D480-40DC-9A41-CE8646489D5D}">
      <dgm:prSet/>
      <dgm:spPr/>
      <dgm:t>
        <a:bodyPr/>
        <a:lstStyle/>
        <a:p>
          <a:endParaRPr lang="ru-RU"/>
        </a:p>
      </dgm:t>
    </dgm:pt>
    <dgm:pt modelId="{49EBF530-2866-4C8A-8A7E-78FF3F6D970E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Национальный проект  "Жилье и городская среда"</a:t>
          </a:r>
        </a:p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8 965,0 тыс.руб.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AFAFBC63-40FA-43B2-A768-DEAB22109394}" type="parTrans" cxnId="{0F88E150-76D5-4B45-B10E-DCB70013F8EB}">
      <dgm:prSet/>
      <dgm:spPr/>
      <dgm:t>
        <a:bodyPr/>
        <a:lstStyle/>
        <a:p>
          <a:endParaRPr lang="ru-RU"/>
        </a:p>
      </dgm:t>
    </dgm:pt>
    <dgm:pt modelId="{8BD20E3B-4BC8-4B08-B402-DABF82C12DAD}" type="sibTrans" cxnId="{0F88E150-76D5-4B45-B10E-DCB70013F8EB}">
      <dgm:prSet/>
      <dgm:spPr/>
      <dgm:t>
        <a:bodyPr/>
        <a:lstStyle/>
        <a:p>
          <a:endParaRPr lang="ru-RU"/>
        </a:p>
      </dgm:t>
    </dgm:pt>
    <dgm:pt modelId="{AB601558-3185-4D1C-8618-485387B777E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Создание и содержание мест (площадок) накопления твердых коммунальных отходов</a:t>
          </a:r>
        </a:p>
      </dgm:t>
    </dgm:pt>
    <dgm:pt modelId="{DF9C9421-A98C-42B1-A9D9-E533FD0510D1}" type="parTrans" cxnId="{041BF561-A08F-46F4-AC29-CFD150616C1A}">
      <dgm:prSet/>
      <dgm:spPr/>
      <dgm:t>
        <a:bodyPr/>
        <a:lstStyle/>
        <a:p>
          <a:endParaRPr lang="ru-RU"/>
        </a:p>
      </dgm:t>
    </dgm:pt>
    <dgm:pt modelId="{FB27BA15-7A36-4152-B54B-7BFF46504BDF}" type="sibTrans" cxnId="{041BF561-A08F-46F4-AC29-CFD150616C1A}">
      <dgm:prSet/>
      <dgm:spPr/>
      <dgm:t>
        <a:bodyPr/>
        <a:lstStyle/>
        <a:p>
          <a:endParaRPr lang="ru-RU"/>
        </a:p>
      </dgm:t>
    </dgm:pt>
    <dgm:pt modelId="{91676089-6782-4905-9D10-E763C648A0B7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Национальный проект  "Экология"</a:t>
          </a:r>
        </a:p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2 437,9 тыс.руб.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9677864-266A-4482-A2A9-30FD0A5184F6}" type="parTrans" cxnId="{DE32B66A-4054-413F-8C3E-1093E236712B}">
      <dgm:prSet/>
      <dgm:spPr/>
      <dgm:t>
        <a:bodyPr/>
        <a:lstStyle/>
        <a:p>
          <a:endParaRPr lang="ru-RU"/>
        </a:p>
      </dgm:t>
    </dgm:pt>
    <dgm:pt modelId="{61DDFB3E-97ED-4047-A1C6-172123567DA1}" type="sibTrans" cxnId="{DE32B66A-4054-413F-8C3E-1093E236712B}">
      <dgm:prSet/>
      <dgm:spPr/>
      <dgm:t>
        <a:bodyPr/>
        <a:lstStyle/>
        <a:p>
          <a:endParaRPr lang="ru-RU"/>
        </a:p>
      </dgm:t>
    </dgm:pt>
    <dgm:pt modelId="{5B21FD8B-B27F-4F5B-ACEA-00B497AE893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Благоустройство пешеходных дорожек, и дворовых территорий</a:t>
          </a:r>
        </a:p>
      </dgm:t>
    </dgm:pt>
    <dgm:pt modelId="{A02FC069-1964-43FF-A599-CA87466EB79E}" type="parTrans" cxnId="{84029741-F129-4110-B032-21E307848EC2}">
      <dgm:prSet/>
      <dgm:spPr/>
      <dgm:t>
        <a:bodyPr/>
        <a:lstStyle/>
        <a:p>
          <a:endParaRPr lang="ru-RU"/>
        </a:p>
      </dgm:t>
    </dgm:pt>
    <dgm:pt modelId="{928F5318-AE6D-4D1D-A258-FE6E274E996D}" type="sibTrans" cxnId="{84029741-F129-4110-B032-21E307848EC2}">
      <dgm:prSet/>
      <dgm:spPr/>
      <dgm:t>
        <a:bodyPr/>
        <a:lstStyle/>
        <a:p>
          <a:endParaRPr lang="ru-RU"/>
        </a:p>
      </dgm:t>
    </dgm:pt>
    <dgm:pt modelId="{B5560AA8-56EC-4FD8-921D-9ACAD2BA8C9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1 174,5 тыс.руб. Создание МТБ для реализации программ цифрового и гуманитарного профилей</a:t>
          </a:r>
        </a:p>
      </dgm:t>
    </dgm:pt>
    <dgm:pt modelId="{B8DE102B-9873-438E-8046-E93F3D920968}" type="parTrans" cxnId="{CAD3D3C4-F958-4DAF-B774-745A45D62D4D}">
      <dgm:prSet/>
      <dgm:spPr/>
      <dgm:t>
        <a:bodyPr/>
        <a:lstStyle/>
        <a:p>
          <a:endParaRPr lang="ru-RU"/>
        </a:p>
      </dgm:t>
    </dgm:pt>
    <dgm:pt modelId="{817230BF-CF59-412E-AB85-FDB4BA94229D}" type="sibTrans" cxnId="{CAD3D3C4-F958-4DAF-B774-745A45D62D4D}">
      <dgm:prSet/>
      <dgm:spPr/>
      <dgm:t>
        <a:bodyPr/>
        <a:lstStyle/>
        <a:p>
          <a:endParaRPr lang="ru-RU"/>
        </a:p>
      </dgm:t>
    </dgm:pt>
    <dgm:pt modelId="{77E38880-7707-464E-AD1D-2882998F5D7D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Национальный проект "Культура"</a:t>
          </a:r>
        </a:p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6 513,6 тыс.руб.</a:t>
          </a:r>
        </a:p>
      </dgm:t>
    </dgm:pt>
    <dgm:pt modelId="{B07BB878-5266-43A5-A9FE-815E53FB4139}" type="parTrans" cxnId="{3CDDF1DA-A2F4-44E9-8F75-EE1DEA957ABC}">
      <dgm:prSet/>
      <dgm:spPr/>
      <dgm:t>
        <a:bodyPr/>
        <a:lstStyle/>
        <a:p>
          <a:endParaRPr lang="ru-RU"/>
        </a:p>
      </dgm:t>
    </dgm:pt>
    <dgm:pt modelId="{57D9048F-E809-4273-BD8A-2D581BAF2A51}" type="sibTrans" cxnId="{3CDDF1DA-A2F4-44E9-8F75-EE1DEA957ABC}">
      <dgm:prSet/>
      <dgm:spPr/>
      <dgm:t>
        <a:bodyPr/>
        <a:lstStyle/>
        <a:p>
          <a:endParaRPr lang="ru-RU"/>
        </a:p>
      </dgm:t>
    </dgm:pt>
    <dgm:pt modelId="{A873E037-5581-463C-8937-677C799D6002}">
      <dgm:prSet phldrT="[Текст]" custT="1"/>
      <dgm:spPr/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Создание и модернизация муниципальных учреждений </a:t>
          </a:r>
          <a:r>
            <a:rPr lang="ru-RU" sz="1400" b="0" dirty="0" err="1">
              <a:latin typeface="Times New Roman" pitchFamily="18" charset="0"/>
              <a:cs typeface="Times New Roman" pitchFamily="18" charset="0"/>
            </a:rPr>
            <a:t>культурно-досугового</a:t>
          </a:r>
          <a:r>
            <a:rPr lang="ru-RU" sz="1400" b="0" dirty="0">
              <a:latin typeface="Times New Roman" pitchFamily="18" charset="0"/>
              <a:cs typeface="Times New Roman" pitchFamily="18" charset="0"/>
            </a:rPr>
            <a:t> типа (</a:t>
          </a:r>
          <a:r>
            <a:rPr lang="ru-RU" sz="1400" b="0" dirty="0" err="1">
              <a:latin typeface="Times New Roman" pitchFamily="18" charset="0"/>
              <a:cs typeface="Times New Roman" pitchFamily="18" charset="0"/>
            </a:rPr>
            <a:t>капрамент</a:t>
          </a:r>
          <a:r>
            <a:rPr lang="ru-RU" sz="1400" b="0" dirty="0">
              <a:latin typeface="Times New Roman" pitchFamily="18" charset="0"/>
              <a:cs typeface="Times New Roman" pitchFamily="18" charset="0"/>
            </a:rPr>
            <a:t> клуба п.Вязовая)</a:t>
          </a:r>
        </a:p>
      </dgm:t>
    </dgm:pt>
    <dgm:pt modelId="{5C26D982-AA72-44AA-88AE-F09FECA08659}" type="parTrans" cxnId="{B4523430-F760-450F-8260-55E94D46903E}">
      <dgm:prSet/>
      <dgm:spPr/>
      <dgm:t>
        <a:bodyPr/>
        <a:lstStyle/>
        <a:p>
          <a:endParaRPr lang="ru-RU"/>
        </a:p>
      </dgm:t>
    </dgm:pt>
    <dgm:pt modelId="{EC8BF03A-AE25-41FE-AEB2-3A1CD904707E}" type="sibTrans" cxnId="{B4523430-F760-450F-8260-55E94D46903E}">
      <dgm:prSet/>
      <dgm:spPr/>
      <dgm:t>
        <a:bodyPr/>
        <a:lstStyle/>
        <a:p>
          <a:endParaRPr lang="ru-RU"/>
        </a:p>
      </dgm:t>
    </dgm:pt>
    <dgm:pt modelId="{75E839AE-77FC-4529-AB64-3AF5867AB12A}" type="pres">
      <dgm:prSet presAssocID="{DA870D7D-DB7F-456E-B1C4-5E572BD652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EBFA5-A1A7-4D74-88C2-271B5C813DDD}" type="pres">
      <dgm:prSet presAssocID="{6AE9F2E8-759E-4763-832B-EB4EC665D63E}" presName="linNode" presStyleCnt="0"/>
      <dgm:spPr/>
    </dgm:pt>
    <dgm:pt modelId="{4833E361-247D-4B4D-9E2F-28F6959054B1}" type="pres">
      <dgm:prSet presAssocID="{6AE9F2E8-759E-4763-832B-EB4EC665D63E}" presName="parentText" presStyleLbl="node1" presStyleIdx="0" presStyleCnt="5" custScaleY="1418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497D3-EDF1-4062-BA97-62D7254F76DC}" type="pres">
      <dgm:prSet presAssocID="{6AE9F2E8-759E-4763-832B-EB4EC665D63E}" presName="descendantText" presStyleLbl="alignAccFollowNode1" presStyleIdx="0" presStyleCnt="5" custScaleY="183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DD807-580E-4946-9167-136D336DA933}" type="pres">
      <dgm:prSet presAssocID="{AA66972E-A824-420B-A48D-1C23152AB349}" presName="sp" presStyleCnt="0"/>
      <dgm:spPr/>
    </dgm:pt>
    <dgm:pt modelId="{1D58773F-02C6-4AC3-8590-B9E10DEB777D}" type="pres">
      <dgm:prSet presAssocID="{17255338-4099-47DA-AC5A-C9F316B571BD}" presName="linNode" presStyleCnt="0"/>
      <dgm:spPr/>
    </dgm:pt>
    <dgm:pt modelId="{6503579D-C4E9-48C9-A6ED-B409C968B9BE}" type="pres">
      <dgm:prSet presAssocID="{17255338-4099-47DA-AC5A-C9F316B571B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EBCCB-7E73-4350-9395-8513108FFB58}" type="pres">
      <dgm:prSet presAssocID="{17255338-4099-47DA-AC5A-C9F316B571B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EA902-4047-4176-B0A9-0334410CCD87}" type="pres">
      <dgm:prSet presAssocID="{6A60A778-FAF0-465D-BD45-B81D3B0DDE58}" presName="sp" presStyleCnt="0"/>
      <dgm:spPr/>
    </dgm:pt>
    <dgm:pt modelId="{1B397E49-ADF6-4065-9FEA-BB9C21A533A8}" type="pres">
      <dgm:prSet presAssocID="{49EBF530-2866-4C8A-8A7E-78FF3F6D970E}" presName="linNode" presStyleCnt="0"/>
      <dgm:spPr/>
    </dgm:pt>
    <dgm:pt modelId="{43783DF4-811B-4D4E-8E4E-438F86ECAA1C}" type="pres">
      <dgm:prSet presAssocID="{49EBF530-2866-4C8A-8A7E-78FF3F6D970E}" presName="parentText" presStyleLbl="node1" presStyleIdx="2" presStyleCnt="5" custScaleY="134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1F428-3ACD-4FD1-BA17-043696D3255F}" type="pres">
      <dgm:prSet presAssocID="{49EBF530-2866-4C8A-8A7E-78FF3F6D970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D8443-F1FA-4ED2-8D04-4BB663422901}" type="pres">
      <dgm:prSet presAssocID="{8BD20E3B-4BC8-4B08-B402-DABF82C12DAD}" presName="sp" presStyleCnt="0"/>
      <dgm:spPr/>
    </dgm:pt>
    <dgm:pt modelId="{CF2B1003-6AA9-4F51-BD60-709F0C7BF8C8}" type="pres">
      <dgm:prSet presAssocID="{91676089-6782-4905-9D10-E763C648A0B7}" presName="linNode" presStyleCnt="0"/>
      <dgm:spPr/>
    </dgm:pt>
    <dgm:pt modelId="{18A3AD89-0BF2-47F5-A1C6-F72B5397E5A3}" type="pres">
      <dgm:prSet presAssocID="{91676089-6782-4905-9D10-E763C648A0B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04C62-7619-49F2-A03F-F75D3415B714}" type="pres">
      <dgm:prSet presAssocID="{91676089-6782-4905-9D10-E763C648A0B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700D8-F0E7-4B14-BA4D-3C650BF4FC31}" type="pres">
      <dgm:prSet presAssocID="{61DDFB3E-97ED-4047-A1C6-172123567DA1}" presName="sp" presStyleCnt="0"/>
      <dgm:spPr/>
    </dgm:pt>
    <dgm:pt modelId="{41CE3C02-C6BC-4B12-BC55-6FBCF22FF6DA}" type="pres">
      <dgm:prSet presAssocID="{77E38880-7707-464E-AD1D-2882998F5D7D}" presName="linNode" presStyleCnt="0"/>
      <dgm:spPr/>
    </dgm:pt>
    <dgm:pt modelId="{9302F554-02C1-480E-B8CE-CC86B408910F}" type="pres">
      <dgm:prSet presAssocID="{77E38880-7707-464E-AD1D-2882998F5D7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DDB04-A351-44A5-A700-BF48FECDA6E9}" type="pres">
      <dgm:prSet presAssocID="{77E38880-7707-464E-AD1D-2882998F5D7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C8F6E3-E23F-44EA-91D6-8431D98BD796}" type="presOf" srcId="{604F5EC9-AC4D-434D-9E53-4CA8884AA9F8}" destId="{433EBCCB-7E73-4350-9395-8513108FFB58}" srcOrd="0" destOrd="0" presId="urn:microsoft.com/office/officeart/2005/8/layout/vList5"/>
    <dgm:cxn modelId="{E93B3998-57E1-4A1D-B13F-2DBBCD0CCA0D}" type="presOf" srcId="{5B21FD8B-B27F-4F5B-ACEA-00B497AE893B}" destId="{6EB1F428-3ACD-4FD1-BA17-043696D3255F}" srcOrd="0" destOrd="0" presId="urn:microsoft.com/office/officeart/2005/8/layout/vList5"/>
    <dgm:cxn modelId="{7BFCCDD9-F288-4B15-A7C0-ED0B6B061DFC}" type="presOf" srcId="{AB601558-3185-4D1C-8618-485387B777E1}" destId="{77704C62-7619-49F2-A03F-F75D3415B714}" srcOrd="0" destOrd="0" presId="urn:microsoft.com/office/officeart/2005/8/layout/vList5"/>
    <dgm:cxn modelId="{84029741-F129-4110-B032-21E307848EC2}" srcId="{49EBF530-2866-4C8A-8A7E-78FF3F6D970E}" destId="{5B21FD8B-B27F-4F5B-ACEA-00B497AE893B}" srcOrd="0" destOrd="0" parTransId="{A02FC069-1964-43FF-A599-CA87466EB79E}" sibTransId="{928F5318-AE6D-4D1D-A258-FE6E274E996D}"/>
    <dgm:cxn modelId="{6A87EC3A-194F-4C16-8F44-36D51DE22AD8}" type="presOf" srcId="{5C0DEEA3-9D2C-4E32-914E-DA53372ED482}" destId="{8BB497D3-EDF1-4062-BA97-62D7254F76DC}" srcOrd="0" destOrd="1" presId="urn:microsoft.com/office/officeart/2005/8/layout/vList5"/>
    <dgm:cxn modelId="{464FB3E1-0E1F-41D0-B6D9-84A54FF5C335}" type="presOf" srcId="{77E38880-7707-464E-AD1D-2882998F5D7D}" destId="{9302F554-02C1-480E-B8CE-CC86B408910F}" srcOrd="0" destOrd="0" presId="urn:microsoft.com/office/officeart/2005/8/layout/vList5"/>
    <dgm:cxn modelId="{3CDDF1DA-A2F4-44E9-8F75-EE1DEA957ABC}" srcId="{DA870D7D-DB7F-456E-B1C4-5E572BD65298}" destId="{77E38880-7707-464E-AD1D-2882998F5D7D}" srcOrd="4" destOrd="0" parTransId="{B07BB878-5266-43A5-A9FE-815E53FB4139}" sibTransId="{57D9048F-E809-4273-BD8A-2D581BAF2A51}"/>
    <dgm:cxn modelId="{0F88E150-76D5-4B45-B10E-DCB70013F8EB}" srcId="{DA870D7D-DB7F-456E-B1C4-5E572BD65298}" destId="{49EBF530-2866-4C8A-8A7E-78FF3F6D970E}" srcOrd="2" destOrd="0" parTransId="{AFAFBC63-40FA-43B2-A768-DEAB22109394}" sibTransId="{8BD20E3B-4BC8-4B08-B402-DABF82C12DAD}"/>
    <dgm:cxn modelId="{5B36043C-ED0E-4D00-8774-C38E0E4DBD76}" type="presOf" srcId="{DA870D7D-DB7F-456E-B1C4-5E572BD65298}" destId="{75E839AE-77FC-4529-AB64-3AF5867AB12A}" srcOrd="0" destOrd="0" presId="urn:microsoft.com/office/officeart/2005/8/layout/vList5"/>
    <dgm:cxn modelId="{DE32B66A-4054-413F-8C3E-1093E236712B}" srcId="{DA870D7D-DB7F-456E-B1C4-5E572BD65298}" destId="{91676089-6782-4905-9D10-E763C648A0B7}" srcOrd="3" destOrd="0" parTransId="{89677864-266A-4482-A2A9-30FD0A5184F6}" sibTransId="{61DDFB3E-97ED-4047-A1C6-172123567DA1}"/>
    <dgm:cxn modelId="{D83CE720-9AC5-46C3-882F-A3FF61D7F7AB}" srcId="{DA870D7D-DB7F-456E-B1C4-5E572BD65298}" destId="{17255338-4099-47DA-AC5A-C9F316B571BD}" srcOrd="1" destOrd="0" parTransId="{38438575-52DF-4546-857E-3929AD0901E3}" sibTransId="{6A60A778-FAF0-465D-BD45-B81D3B0DDE58}"/>
    <dgm:cxn modelId="{8BCF651F-4515-4EBA-AF18-5BEA27D7D49C}" type="presOf" srcId="{B5560AA8-56EC-4FD8-921D-9ACAD2BA8C99}" destId="{8BB497D3-EDF1-4062-BA97-62D7254F76DC}" srcOrd="0" destOrd="2" presId="urn:microsoft.com/office/officeart/2005/8/layout/vList5"/>
    <dgm:cxn modelId="{16506D87-D480-40DC-9A41-CE8646489D5D}" srcId="{17255338-4099-47DA-AC5A-C9F316B571BD}" destId="{604F5EC9-AC4D-434D-9E53-4CA8884AA9F8}" srcOrd="0" destOrd="0" parTransId="{0A216972-07E3-4CD1-8DC0-8EEA210C4A0B}" sibTransId="{D3E89567-FA5B-420A-93D8-5D2E80D036EB}"/>
    <dgm:cxn modelId="{AC42BE87-81F8-4460-943A-EA3190F09E7D}" srcId="{6AE9F2E8-759E-4763-832B-EB4EC665D63E}" destId="{5C0DEEA3-9D2C-4E32-914E-DA53372ED482}" srcOrd="1" destOrd="0" parTransId="{416E1C08-E4B2-438C-9B27-16E7394D7CEC}" sibTransId="{588186C7-9C81-4E29-9A52-EF49E0A5BDA0}"/>
    <dgm:cxn modelId="{7E844859-A541-4C36-8C3F-07D05DF15AE4}" srcId="{6AE9F2E8-759E-4763-832B-EB4EC665D63E}" destId="{19DA5F50-1529-45AF-91FE-9B436C42A8DA}" srcOrd="0" destOrd="0" parTransId="{324FA294-E45A-4AFF-882C-199479DBA1CD}" sibTransId="{A3924A06-7445-4ACF-A193-3FF1ABA84AA2}"/>
    <dgm:cxn modelId="{2DC5DEAA-03CC-44A9-B500-843426A31BF6}" type="presOf" srcId="{17255338-4099-47DA-AC5A-C9F316B571BD}" destId="{6503579D-C4E9-48C9-A6ED-B409C968B9BE}" srcOrd="0" destOrd="0" presId="urn:microsoft.com/office/officeart/2005/8/layout/vList5"/>
    <dgm:cxn modelId="{C789CDE9-B98A-416B-B0F0-4962E86FE9C2}" type="presOf" srcId="{19DA5F50-1529-45AF-91FE-9B436C42A8DA}" destId="{8BB497D3-EDF1-4062-BA97-62D7254F76DC}" srcOrd="0" destOrd="0" presId="urn:microsoft.com/office/officeart/2005/8/layout/vList5"/>
    <dgm:cxn modelId="{041BF561-A08F-46F4-AC29-CFD150616C1A}" srcId="{91676089-6782-4905-9D10-E763C648A0B7}" destId="{AB601558-3185-4D1C-8618-485387B777E1}" srcOrd="0" destOrd="0" parTransId="{DF9C9421-A98C-42B1-A9D9-E533FD0510D1}" sibTransId="{FB27BA15-7A36-4152-B54B-7BFF46504BDF}"/>
    <dgm:cxn modelId="{ACCC8728-BC92-4500-ACE3-60CC5F2CD4E0}" type="presOf" srcId="{6AE9F2E8-759E-4763-832B-EB4EC665D63E}" destId="{4833E361-247D-4B4D-9E2F-28F6959054B1}" srcOrd="0" destOrd="0" presId="urn:microsoft.com/office/officeart/2005/8/layout/vList5"/>
    <dgm:cxn modelId="{60971ACA-3321-4FE7-92FE-F6AE568B8E46}" srcId="{DA870D7D-DB7F-456E-B1C4-5E572BD65298}" destId="{6AE9F2E8-759E-4763-832B-EB4EC665D63E}" srcOrd="0" destOrd="0" parTransId="{CAE9B8DA-A7AE-4066-AA2B-53565B07E507}" sibTransId="{AA66972E-A824-420B-A48D-1C23152AB349}"/>
    <dgm:cxn modelId="{CAD3D3C4-F958-4DAF-B774-745A45D62D4D}" srcId="{6AE9F2E8-759E-4763-832B-EB4EC665D63E}" destId="{B5560AA8-56EC-4FD8-921D-9ACAD2BA8C99}" srcOrd="2" destOrd="0" parTransId="{B8DE102B-9873-438E-8046-E93F3D920968}" sibTransId="{817230BF-CF59-412E-AB85-FDB4BA94229D}"/>
    <dgm:cxn modelId="{B4F6D1DD-3590-4AC7-B6C3-47C55D04A1BC}" type="presOf" srcId="{91676089-6782-4905-9D10-E763C648A0B7}" destId="{18A3AD89-0BF2-47F5-A1C6-F72B5397E5A3}" srcOrd="0" destOrd="0" presId="urn:microsoft.com/office/officeart/2005/8/layout/vList5"/>
    <dgm:cxn modelId="{B4523430-F760-450F-8260-55E94D46903E}" srcId="{77E38880-7707-464E-AD1D-2882998F5D7D}" destId="{A873E037-5581-463C-8937-677C799D6002}" srcOrd="0" destOrd="0" parTransId="{5C26D982-AA72-44AA-88AE-F09FECA08659}" sibTransId="{EC8BF03A-AE25-41FE-AEB2-3A1CD904707E}"/>
    <dgm:cxn modelId="{95D9B5FC-E9A3-4168-A9B4-11529B90EF6C}" type="presOf" srcId="{49EBF530-2866-4C8A-8A7E-78FF3F6D970E}" destId="{43783DF4-811B-4D4E-8E4E-438F86ECAA1C}" srcOrd="0" destOrd="0" presId="urn:microsoft.com/office/officeart/2005/8/layout/vList5"/>
    <dgm:cxn modelId="{73EAA913-9E4C-472F-BA26-1EFEF1736B90}" type="presOf" srcId="{A873E037-5581-463C-8937-677C799D6002}" destId="{A39DDB04-A351-44A5-A700-BF48FECDA6E9}" srcOrd="0" destOrd="0" presId="urn:microsoft.com/office/officeart/2005/8/layout/vList5"/>
    <dgm:cxn modelId="{D285210C-4852-42E9-BAAE-F31A8F3EE313}" type="presParOf" srcId="{75E839AE-77FC-4529-AB64-3AF5867AB12A}" destId="{42FEBFA5-A1A7-4D74-88C2-271B5C813DDD}" srcOrd="0" destOrd="0" presId="urn:microsoft.com/office/officeart/2005/8/layout/vList5"/>
    <dgm:cxn modelId="{EE476CA4-8E6F-45CD-AB1E-C6D541B2E122}" type="presParOf" srcId="{42FEBFA5-A1A7-4D74-88C2-271B5C813DDD}" destId="{4833E361-247D-4B4D-9E2F-28F6959054B1}" srcOrd="0" destOrd="0" presId="urn:microsoft.com/office/officeart/2005/8/layout/vList5"/>
    <dgm:cxn modelId="{3B16F9D0-6F00-426E-9C34-861AAF063E59}" type="presParOf" srcId="{42FEBFA5-A1A7-4D74-88C2-271B5C813DDD}" destId="{8BB497D3-EDF1-4062-BA97-62D7254F76DC}" srcOrd="1" destOrd="0" presId="urn:microsoft.com/office/officeart/2005/8/layout/vList5"/>
    <dgm:cxn modelId="{B50BDD9B-D43D-4A40-840F-A2E8783EA32A}" type="presParOf" srcId="{75E839AE-77FC-4529-AB64-3AF5867AB12A}" destId="{C3CDD807-580E-4946-9167-136D336DA933}" srcOrd="1" destOrd="0" presId="urn:microsoft.com/office/officeart/2005/8/layout/vList5"/>
    <dgm:cxn modelId="{19E36D3C-5224-4CCC-A3ED-D5BA4A121EE3}" type="presParOf" srcId="{75E839AE-77FC-4529-AB64-3AF5867AB12A}" destId="{1D58773F-02C6-4AC3-8590-B9E10DEB777D}" srcOrd="2" destOrd="0" presId="urn:microsoft.com/office/officeart/2005/8/layout/vList5"/>
    <dgm:cxn modelId="{1857B6F9-25FA-4048-AF4A-83A9152B7E25}" type="presParOf" srcId="{1D58773F-02C6-4AC3-8590-B9E10DEB777D}" destId="{6503579D-C4E9-48C9-A6ED-B409C968B9BE}" srcOrd="0" destOrd="0" presId="urn:microsoft.com/office/officeart/2005/8/layout/vList5"/>
    <dgm:cxn modelId="{760E7BDD-24A8-4972-A103-9FADBE6C910E}" type="presParOf" srcId="{1D58773F-02C6-4AC3-8590-B9E10DEB777D}" destId="{433EBCCB-7E73-4350-9395-8513108FFB58}" srcOrd="1" destOrd="0" presId="urn:microsoft.com/office/officeart/2005/8/layout/vList5"/>
    <dgm:cxn modelId="{40FF6FB2-8584-44B8-A374-67784790B2BC}" type="presParOf" srcId="{75E839AE-77FC-4529-AB64-3AF5867AB12A}" destId="{AB3EA902-4047-4176-B0A9-0334410CCD87}" srcOrd="3" destOrd="0" presId="urn:microsoft.com/office/officeart/2005/8/layout/vList5"/>
    <dgm:cxn modelId="{38C581BA-93AB-4C81-8AFD-820D19695E3F}" type="presParOf" srcId="{75E839AE-77FC-4529-AB64-3AF5867AB12A}" destId="{1B397E49-ADF6-4065-9FEA-BB9C21A533A8}" srcOrd="4" destOrd="0" presId="urn:microsoft.com/office/officeart/2005/8/layout/vList5"/>
    <dgm:cxn modelId="{4DFAFEFA-F09F-41FF-B37C-9F797CA566E8}" type="presParOf" srcId="{1B397E49-ADF6-4065-9FEA-BB9C21A533A8}" destId="{43783DF4-811B-4D4E-8E4E-438F86ECAA1C}" srcOrd="0" destOrd="0" presId="urn:microsoft.com/office/officeart/2005/8/layout/vList5"/>
    <dgm:cxn modelId="{2DC88EC3-DCC7-41CC-84E6-E81AE0EE2DCD}" type="presParOf" srcId="{1B397E49-ADF6-4065-9FEA-BB9C21A533A8}" destId="{6EB1F428-3ACD-4FD1-BA17-043696D3255F}" srcOrd="1" destOrd="0" presId="urn:microsoft.com/office/officeart/2005/8/layout/vList5"/>
    <dgm:cxn modelId="{2B3FBCEC-39E8-43C8-9F73-E76DCDB80B97}" type="presParOf" srcId="{75E839AE-77FC-4529-AB64-3AF5867AB12A}" destId="{758D8443-F1FA-4ED2-8D04-4BB663422901}" srcOrd="5" destOrd="0" presId="urn:microsoft.com/office/officeart/2005/8/layout/vList5"/>
    <dgm:cxn modelId="{97E3E9F6-C024-479C-BE39-72D2AC4655F1}" type="presParOf" srcId="{75E839AE-77FC-4529-AB64-3AF5867AB12A}" destId="{CF2B1003-6AA9-4F51-BD60-709F0C7BF8C8}" srcOrd="6" destOrd="0" presId="urn:microsoft.com/office/officeart/2005/8/layout/vList5"/>
    <dgm:cxn modelId="{13EBDFFB-0E12-49B1-BEE4-3049F98DB293}" type="presParOf" srcId="{CF2B1003-6AA9-4F51-BD60-709F0C7BF8C8}" destId="{18A3AD89-0BF2-47F5-A1C6-F72B5397E5A3}" srcOrd="0" destOrd="0" presId="urn:microsoft.com/office/officeart/2005/8/layout/vList5"/>
    <dgm:cxn modelId="{B605F4A5-295E-43AA-B6C7-AE6CFB36B864}" type="presParOf" srcId="{CF2B1003-6AA9-4F51-BD60-709F0C7BF8C8}" destId="{77704C62-7619-49F2-A03F-F75D3415B714}" srcOrd="1" destOrd="0" presId="urn:microsoft.com/office/officeart/2005/8/layout/vList5"/>
    <dgm:cxn modelId="{6CA974A8-3C20-4F3D-94C5-D37887B75674}" type="presParOf" srcId="{75E839AE-77FC-4529-AB64-3AF5867AB12A}" destId="{996700D8-F0E7-4B14-BA4D-3C650BF4FC31}" srcOrd="7" destOrd="0" presId="urn:microsoft.com/office/officeart/2005/8/layout/vList5"/>
    <dgm:cxn modelId="{23C66358-DA15-4D07-87A3-B24A8081322A}" type="presParOf" srcId="{75E839AE-77FC-4529-AB64-3AF5867AB12A}" destId="{41CE3C02-C6BC-4B12-BC55-6FBCF22FF6DA}" srcOrd="8" destOrd="0" presId="urn:microsoft.com/office/officeart/2005/8/layout/vList5"/>
    <dgm:cxn modelId="{53697F15-C9CB-4259-9028-639E4A4F2268}" type="presParOf" srcId="{41CE3C02-C6BC-4B12-BC55-6FBCF22FF6DA}" destId="{9302F554-02C1-480E-B8CE-CC86B408910F}" srcOrd="0" destOrd="0" presId="urn:microsoft.com/office/officeart/2005/8/layout/vList5"/>
    <dgm:cxn modelId="{38F0C00B-8990-486E-8307-F43C73963801}" type="presParOf" srcId="{41CE3C02-C6BC-4B12-BC55-6FBCF22FF6DA}" destId="{A39DDB04-A351-44A5-A700-BF48FECDA6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C9746-4CA7-4665-A71A-1A63500E3FC8}">
      <dsp:nvSpPr>
        <dsp:cNvPr id="0" name=""/>
        <dsp:cNvSpPr/>
      </dsp:nvSpPr>
      <dsp:spPr>
        <a:xfrm rot="5400000">
          <a:off x="3425916" y="-86963"/>
          <a:ext cx="440967" cy="94621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5</a:t>
          </a:r>
          <a:endParaRPr lang="ru-RU" sz="1400" b="1" kern="1200" dirty="0"/>
        </a:p>
      </dsp:txBody>
      <dsp:txXfrm rot="-5400000">
        <a:off x="3173293" y="187186"/>
        <a:ext cx="924687" cy="397915"/>
      </dsp:txXfrm>
    </dsp:sp>
    <dsp:sp modelId="{A290B93B-70A3-438B-AC40-E1C38DF837A3}">
      <dsp:nvSpPr>
        <dsp:cNvPr id="0" name=""/>
        <dsp:cNvSpPr/>
      </dsp:nvSpPr>
      <dsp:spPr>
        <a:xfrm>
          <a:off x="63" y="1166"/>
          <a:ext cx="3173230" cy="76995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Проведено заседаний межведомственной рабочей группы</a:t>
          </a:r>
          <a:endParaRPr lang="ru-RU" sz="1500" kern="1200" dirty="0"/>
        </a:p>
      </dsp:txBody>
      <dsp:txXfrm>
        <a:off x="37649" y="38752"/>
        <a:ext cx="3098058" cy="694781"/>
      </dsp:txXfrm>
    </dsp:sp>
    <dsp:sp modelId="{F9F672A8-0E82-407C-8DA9-6A7790242587}">
      <dsp:nvSpPr>
        <dsp:cNvPr id="0" name=""/>
        <dsp:cNvSpPr/>
      </dsp:nvSpPr>
      <dsp:spPr>
        <a:xfrm rot="5400000">
          <a:off x="3350516" y="733718"/>
          <a:ext cx="615963" cy="9217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37</a:t>
          </a:r>
          <a:endParaRPr lang="ru-RU" sz="1600" kern="1200" dirty="0"/>
        </a:p>
      </dsp:txBody>
      <dsp:txXfrm rot="-5400000">
        <a:off x="3197622" y="916682"/>
        <a:ext cx="891684" cy="555825"/>
      </dsp:txXfrm>
    </dsp:sp>
    <dsp:sp modelId="{88E48356-EE7D-4AD1-A7CD-CC3D565943D3}">
      <dsp:nvSpPr>
        <dsp:cNvPr id="0" name=""/>
        <dsp:cNvSpPr/>
      </dsp:nvSpPr>
      <dsp:spPr>
        <a:xfrm>
          <a:off x="63" y="809618"/>
          <a:ext cx="3197558" cy="76995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Приглашено, чел </a:t>
          </a:r>
          <a:endParaRPr lang="ru-RU" sz="1500" kern="1200" dirty="0"/>
        </a:p>
      </dsp:txBody>
      <dsp:txXfrm>
        <a:off x="37649" y="847204"/>
        <a:ext cx="3122386" cy="694781"/>
      </dsp:txXfrm>
    </dsp:sp>
    <dsp:sp modelId="{B277BA6B-88F9-4DB2-A391-5B663E83EFCB}">
      <dsp:nvSpPr>
        <dsp:cNvPr id="0" name=""/>
        <dsp:cNvSpPr/>
      </dsp:nvSpPr>
      <dsp:spPr>
        <a:xfrm rot="5400000">
          <a:off x="3338290" y="1529939"/>
          <a:ext cx="615963" cy="94621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7,3</a:t>
          </a:r>
          <a:endParaRPr lang="ru-RU" sz="1400" kern="1200" dirty="0"/>
        </a:p>
      </dsp:txBody>
      <dsp:txXfrm rot="-5400000">
        <a:off x="3173166" y="1725133"/>
        <a:ext cx="916144" cy="555825"/>
      </dsp:txXfrm>
    </dsp:sp>
    <dsp:sp modelId="{30B27A41-6CEF-4AB3-94AB-E6505A2FDDA4}">
      <dsp:nvSpPr>
        <dsp:cNvPr id="0" name=""/>
        <dsp:cNvSpPr/>
      </dsp:nvSpPr>
      <dsp:spPr>
        <a:xfrm>
          <a:off x="63" y="1618069"/>
          <a:ext cx="3173102" cy="76995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Поступило, млн.рублей</a:t>
          </a:r>
          <a:endParaRPr lang="ru-RU" sz="1500" kern="1200" dirty="0"/>
        </a:p>
      </dsp:txBody>
      <dsp:txXfrm>
        <a:off x="37649" y="1655655"/>
        <a:ext cx="3097930" cy="694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C9746-4CA7-4665-A71A-1A63500E3FC8}">
      <dsp:nvSpPr>
        <dsp:cNvPr id="0" name=""/>
        <dsp:cNvSpPr/>
      </dsp:nvSpPr>
      <dsp:spPr>
        <a:xfrm rot="5400000">
          <a:off x="3455215" y="-138276"/>
          <a:ext cx="382369" cy="94621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255</a:t>
          </a:r>
          <a:endParaRPr lang="ru-RU" sz="1400" b="1" kern="1200" dirty="0"/>
        </a:p>
      </dsp:txBody>
      <dsp:txXfrm rot="-5400000">
        <a:off x="3173293" y="162312"/>
        <a:ext cx="927547" cy="345037"/>
      </dsp:txXfrm>
    </dsp:sp>
    <dsp:sp modelId="{A290B93B-70A3-438B-AC40-E1C38DF837A3}">
      <dsp:nvSpPr>
        <dsp:cNvPr id="0" name=""/>
        <dsp:cNvSpPr/>
      </dsp:nvSpPr>
      <dsp:spPr>
        <a:xfrm>
          <a:off x="63" y="1011"/>
          <a:ext cx="3173230" cy="66763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Направлено претензий</a:t>
          </a:r>
          <a:endParaRPr lang="ru-RU" sz="1800" kern="1200" dirty="0"/>
        </a:p>
      </dsp:txBody>
      <dsp:txXfrm>
        <a:off x="32654" y="33602"/>
        <a:ext cx="3108048" cy="602456"/>
      </dsp:txXfrm>
    </dsp:sp>
    <dsp:sp modelId="{F9F672A8-0E82-407C-8DA9-6A7790242587}">
      <dsp:nvSpPr>
        <dsp:cNvPr id="0" name=""/>
        <dsp:cNvSpPr/>
      </dsp:nvSpPr>
      <dsp:spPr>
        <a:xfrm rot="5400000">
          <a:off x="3391442" y="574974"/>
          <a:ext cx="534110" cy="9217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76</a:t>
          </a:r>
          <a:endParaRPr lang="ru-RU" sz="1600" kern="1200" dirty="0"/>
        </a:p>
      </dsp:txBody>
      <dsp:txXfrm rot="-5400000">
        <a:off x="3197621" y="794869"/>
        <a:ext cx="895680" cy="481964"/>
      </dsp:txXfrm>
    </dsp:sp>
    <dsp:sp modelId="{88E48356-EE7D-4AD1-A7CD-CC3D565943D3}">
      <dsp:nvSpPr>
        <dsp:cNvPr id="0" name=""/>
        <dsp:cNvSpPr/>
      </dsp:nvSpPr>
      <dsp:spPr>
        <a:xfrm>
          <a:off x="63" y="702031"/>
          <a:ext cx="3197558" cy="66763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Направлено материалов в судебные органы</a:t>
          </a:r>
          <a:endParaRPr lang="ru-RU" sz="1800" kern="1200" dirty="0"/>
        </a:p>
      </dsp:txBody>
      <dsp:txXfrm>
        <a:off x="32654" y="734622"/>
        <a:ext cx="3132376" cy="602456"/>
      </dsp:txXfrm>
    </dsp:sp>
    <dsp:sp modelId="{B277BA6B-88F9-4DB2-A391-5B663E83EFCB}">
      <dsp:nvSpPr>
        <dsp:cNvPr id="0" name=""/>
        <dsp:cNvSpPr/>
      </dsp:nvSpPr>
      <dsp:spPr>
        <a:xfrm rot="5400000">
          <a:off x="3379216" y="1263764"/>
          <a:ext cx="534110" cy="94621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1,0</a:t>
          </a:r>
          <a:endParaRPr lang="ru-RU" sz="1400" kern="1200" dirty="0"/>
        </a:p>
      </dsp:txBody>
      <dsp:txXfrm rot="-5400000">
        <a:off x="3173165" y="1495889"/>
        <a:ext cx="920140" cy="481964"/>
      </dsp:txXfrm>
    </dsp:sp>
    <dsp:sp modelId="{30B27A41-6CEF-4AB3-94AB-E6505A2FDDA4}">
      <dsp:nvSpPr>
        <dsp:cNvPr id="0" name=""/>
        <dsp:cNvSpPr/>
      </dsp:nvSpPr>
      <dsp:spPr>
        <a:xfrm>
          <a:off x="63" y="1403052"/>
          <a:ext cx="3173102" cy="66763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Поступило,млн.рублей</a:t>
          </a:r>
          <a:endParaRPr lang="ru-RU" sz="1800" kern="1200" dirty="0"/>
        </a:p>
      </dsp:txBody>
      <dsp:txXfrm>
        <a:off x="32654" y="1435643"/>
        <a:ext cx="3107920" cy="602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497D3-EDF1-4062-BA97-62D7254F76DC}">
      <dsp:nvSpPr>
        <dsp:cNvPr id="0" name=""/>
        <dsp:cNvSpPr/>
      </dsp:nvSpPr>
      <dsp:spPr>
        <a:xfrm rot="5400000">
          <a:off x="4083938" y="-1590084"/>
          <a:ext cx="1253170" cy="44334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341,7 тыс.руб. Оборудование пунктов проведения ЕГЭ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324,9 тыс.руб. Организация и проведение мероприятий с детьми и молодежью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1 174,5 тыс.руб. Создание МТБ для реализации программ цифрового и гуманитарного профилей</a:t>
          </a:r>
        </a:p>
      </dsp:txBody>
      <dsp:txXfrm rot="-5400000">
        <a:off x="2493807" y="61222"/>
        <a:ext cx="4372258" cy="1130820"/>
      </dsp:txXfrm>
    </dsp:sp>
    <dsp:sp modelId="{4833E361-247D-4B4D-9E2F-28F6959054B1}">
      <dsp:nvSpPr>
        <dsp:cNvPr id="0" name=""/>
        <dsp:cNvSpPr/>
      </dsp:nvSpPr>
      <dsp:spPr>
        <a:xfrm>
          <a:off x="0" y="20054"/>
          <a:ext cx="2493806" cy="1213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Национальный проект  "Образование"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1 841,1 тыс.руб.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21" y="79275"/>
        <a:ext cx="2375364" cy="1094715"/>
      </dsp:txXfrm>
    </dsp:sp>
    <dsp:sp modelId="{433EBCCB-7E73-4350-9395-8513108FFB58}">
      <dsp:nvSpPr>
        <dsp:cNvPr id="0" name=""/>
        <dsp:cNvSpPr/>
      </dsp:nvSpPr>
      <dsp:spPr>
        <a:xfrm rot="5400000">
          <a:off x="4373017" y="-495263"/>
          <a:ext cx="684220" cy="4437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Выплата областного единовременного пособия при рождении ребенка</a:t>
          </a:r>
        </a:p>
      </dsp:txBody>
      <dsp:txXfrm rot="-5400000">
        <a:off x="2496244" y="1414911"/>
        <a:ext cx="4404366" cy="617418"/>
      </dsp:txXfrm>
    </dsp:sp>
    <dsp:sp modelId="{6503579D-C4E9-48C9-A6ED-B409C968B9BE}">
      <dsp:nvSpPr>
        <dsp:cNvPr id="0" name=""/>
        <dsp:cNvSpPr/>
      </dsp:nvSpPr>
      <dsp:spPr>
        <a:xfrm>
          <a:off x="0" y="1295982"/>
          <a:ext cx="2496244" cy="855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Национальный проект  "Демография"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566,4 тыс.руб.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51" y="1337733"/>
        <a:ext cx="2412742" cy="771773"/>
      </dsp:txXfrm>
    </dsp:sp>
    <dsp:sp modelId="{6EB1F428-3ACD-4FD1-BA17-043696D3255F}">
      <dsp:nvSpPr>
        <dsp:cNvPr id="0" name=""/>
        <dsp:cNvSpPr/>
      </dsp:nvSpPr>
      <dsp:spPr>
        <a:xfrm rot="5400000">
          <a:off x="4368413" y="550566"/>
          <a:ext cx="684220" cy="44334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Благоустройство пешеходных дорожек, и дворовых территорий</a:t>
          </a:r>
        </a:p>
      </dsp:txBody>
      <dsp:txXfrm rot="-5400000">
        <a:off x="2493807" y="2458574"/>
        <a:ext cx="4400032" cy="617418"/>
      </dsp:txXfrm>
    </dsp:sp>
    <dsp:sp modelId="{43783DF4-811B-4D4E-8E4E-438F86ECAA1C}">
      <dsp:nvSpPr>
        <dsp:cNvPr id="0" name=""/>
        <dsp:cNvSpPr/>
      </dsp:nvSpPr>
      <dsp:spPr>
        <a:xfrm>
          <a:off x="0" y="2194021"/>
          <a:ext cx="2493806" cy="1146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Национальный проект  "Жилье и городская среда"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8 965,0 тыс.руб.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969" y="2249990"/>
        <a:ext cx="2381868" cy="1034585"/>
      </dsp:txXfrm>
    </dsp:sp>
    <dsp:sp modelId="{77704C62-7619-49F2-A03F-F75D3415B714}">
      <dsp:nvSpPr>
        <dsp:cNvPr id="0" name=""/>
        <dsp:cNvSpPr/>
      </dsp:nvSpPr>
      <dsp:spPr>
        <a:xfrm rot="5400000">
          <a:off x="4373017" y="1592062"/>
          <a:ext cx="684220" cy="4437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Создание и содержание мест (площадок) накопления твердых коммунальных отходов</a:t>
          </a:r>
        </a:p>
      </dsp:txBody>
      <dsp:txXfrm rot="-5400000">
        <a:off x="2496244" y="3502237"/>
        <a:ext cx="4404366" cy="617418"/>
      </dsp:txXfrm>
    </dsp:sp>
    <dsp:sp modelId="{18A3AD89-0BF2-47F5-A1C6-F72B5397E5A3}">
      <dsp:nvSpPr>
        <dsp:cNvPr id="0" name=""/>
        <dsp:cNvSpPr/>
      </dsp:nvSpPr>
      <dsp:spPr>
        <a:xfrm>
          <a:off x="0" y="3383308"/>
          <a:ext cx="2496244" cy="855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Национальный проект  "Экология"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2 437,9 тыс.руб.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51" y="3425059"/>
        <a:ext cx="2412742" cy="771773"/>
      </dsp:txXfrm>
    </dsp:sp>
    <dsp:sp modelId="{A39DDB04-A351-44A5-A700-BF48FECDA6E9}">
      <dsp:nvSpPr>
        <dsp:cNvPr id="0" name=""/>
        <dsp:cNvSpPr/>
      </dsp:nvSpPr>
      <dsp:spPr>
        <a:xfrm rot="5400000">
          <a:off x="4373017" y="2490102"/>
          <a:ext cx="684220" cy="4437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Создание и модернизация муниципальных учреждений </a:t>
          </a:r>
          <a:r>
            <a:rPr lang="ru-RU" sz="1400" b="0" kern="1200" dirty="0" err="1">
              <a:latin typeface="Times New Roman" pitchFamily="18" charset="0"/>
              <a:cs typeface="Times New Roman" pitchFamily="18" charset="0"/>
            </a:rPr>
            <a:t>культурно-досугового</a:t>
          </a: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 типа (</a:t>
          </a:r>
          <a:r>
            <a:rPr lang="ru-RU" sz="1400" b="0" kern="1200" dirty="0" err="1">
              <a:latin typeface="Times New Roman" pitchFamily="18" charset="0"/>
              <a:cs typeface="Times New Roman" pitchFamily="18" charset="0"/>
            </a:rPr>
            <a:t>капрамент</a:t>
          </a: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 клуба п.Вязовая)</a:t>
          </a:r>
        </a:p>
      </dsp:txBody>
      <dsp:txXfrm rot="-5400000">
        <a:off x="2496244" y="4400277"/>
        <a:ext cx="4404366" cy="617418"/>
      </dsp:txXfrm>
    </dsp:sp>
    <dsp:sp modelId="{9302F554-02C1-480E-B8CE-CC86B408910F}">
      <dsp:nvSpPr>
        <dsp:cNvPr id="0" name=""/>
        <dsp:cNvSpPr/>
      </dsp:nvSpPr>
      <dsp:spPr>
        <a:xfrm>
          <a:off x="0" y="4281348"/>
          <a:ext cx="2496244" cy="855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Национальный проект "Культура"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6 513,6 тыс.руб.</a:t>
          </a:r>
        </a:p>
      </dsp:txBody>
      <dsp:txXfrm>
        <a:off x="41751" y="4323099"/>
        <a:ext cx="2412742" cy="771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0.47706</cdr:x>
      <cdr:y>0.24638</cdr:y>
    </cdr:from>
    <cdr:to>
      <cdr:x>0.57798</cdr:x>
      <cdr:y>0.3869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3714776" y="1214446"/>
          <a:ext cx="785818" cy="692656"/>
        </a:xfrm>
        <a:prstGeom xmlns:a="http://schemas.openxmlformats.org/drawingml/2006/main" prst="downArrow">
          <a:avLst>
            <a:gd name="adj1" fmla="val 50000"/>
            <a:gd name="adj2" fmla="val 48755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635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r>
            <a: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-64,3%</a:t>
          </a:r>
        </a:p>
        <a:p xmlns:a="http://schemas.openxmlformats.org/drawingml/2006/main">
          <a:pPr lvl="0" algn="ctr"/>
          <a:r>
            <a:rPr lang="ru-RU" sz="4200" dirty="0" smtClean="0"/>
            <a:t>%</a:t>
          </a:r>
          <a:r>
            <a:rPr lang="ru-RU" dirty="0" smtClean="0"/>
            <a:t>---</a:t>
          </a:r>
          <a:endParaRPr lang="ru-RU" dirty="0"/>
        </a:p>
      </cdr:txBody>
    </cdr:sp>
  </cdr:relSizeAnchor>
  <cdr:relSizeAnchor xmlns:cdr="http://schemas.openxmlformats.org/drawingml/2006/chartDrawing">
    <cdr:from>
      <cdr:x>0.58716</cdr:x>
      <cdr:y>0.24638</cdr:y>
    </cdr:from>
    <cdr:to>
      <cdr:x>0.69725</cdr:x>
      <cdr:y>0.37681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4572032" y="1214446"/>
          <a:ext cx="857256" cy="642942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anchor="ctr" anchorCtr="0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+240%</a:t>
          </a:r>
          <a:endParaRPr kumimoji="0" lang="ru-RU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0.6789</cdr:x>
      <cdr:y>0.26087</cdr:y>
    </cdr:from>
    <cdr:to>
      <cdr:x>0.77982</cdr:x>
      <cdr:y>0.3869</cdr:y>
    </cdr:to>
    <cdr:sp macro="" textlink="">
      <cdr:nvSpPr>
        <cdr:cNvPr id="6" name="Стрелка вниз 5"/>
        <cdr:cNvSpPr/>
      </cdr:nvSpPr>
      <cdr:spPr>
        <a:xfrm xmlns:a="http://schemas.openxmlformats.org/drawingml/2006/main">
          <a:off x="5286412" y="1285884"/>
          <a:ext cx="785818" cy="621218"/>
        </a:xfrm>
        <a:prstGeom xmlns:a="http://schemas.openxmlformats.org/drawingml/2006/main" prst="downArrow">
          <a:avLst>
            <a:gd name="adj1" fmla="val 50000"/>
            <a:gd name="adj2" fmla="val 48755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635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r>
            <a: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4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4,6%</a:t>
          </a:r>
        </a:p>
        <a:p xmlns:a="http://schemas.openxmlformats.org/drawingml/2006/main">
          <a:pPr lvl="0" algn="ctr"/>
          <a:r>
            <a:rPr lang="ru-RU" sz="4200" dirty="0" smtClean="0"/>
            <a:t>%</a:t>
          </a:r>
          <a:r>
            <a:rPr lang="ru-RU" dirty="0" smtClean="0"/>
            <a:t>---</a:t>
          </a:r>
          <a:endParaRPr lang="ru-RU" dirty="0"/>
        </a:p>
      </cdr:txBody>
    </cdr:sp>
  </cdr:relSizeAnchor>
  <cdr:relSizeAnchor xmlns:cdr="http://schemas.openxmlformats.org/drawingml/2006/chartDrawing">
    <cdr:from>
      <cdr:x>0.76147</cdr:x>
      <cdr:y>0.27536</cdr:y>
    </cdr:from>
    <cdr:to>
      <cdr:x>0.86239</cdr:x>
      <cdr:y>0.41588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5929354" y="1357322"/>
          <a:ext cx="785818" cy="692656"/>
        </a:xfrm>
        <a:prstGeom xmlns:a="http://schemas.openxmlformats.org/drawingml/2006/main" prst="downArrow">
          <a:avLst>
            <a:gd name="adj1" fmla="val 50000"/>
            <a:gd name="adj2" fmla="val 48755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635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>
          <a:normAutofit fontScale="25000" lnSpcReduction="20000"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endParaRPr lang="ru-RU" sz="25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r>
            <a: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-31,5</a:t>
          </a:r>
          <a:r>
            <a:rPr lang="ru-RU" sz="4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%</a:t>
          </a:r>
        </a:p>
        <a:p xmlns:a="http://schemas.openxmlformats.org/drawingml/2006/main">
          <a:pPr lvl="0" algn="ctr"/>
          <a:r>
            <a:rPr lang="ru-RU" sz="4200" dirty="0" smtClean="0"/>
            <a:t>%</a:t>
          </a:r>
          <a:r>
            <a:rPr lang="ru-RU" dirty="0" smtClean="0"/>
            <a:t>---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0.52125</cdr:x>
      <cdr:y>0.5135</cdr:y>
    </cdr:from>
    <cdr:to>
      <cdr:x>0.52775</cdr:x>
      <cdr:y>0.56975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8172" y="1477108"/>
          <a:ext cx="38509" cy="1618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B842-0752-42EE-BB78-4C061DE6ACA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08112-1A3E-429A-AD38-876B13C98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6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08112-1A3E-429A-AD38-876B13C986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8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5C3D0A-A9B3-4A30-886C-EFCFE595966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429684" cy="2862322"/>
          </a:xfrm>
          <a:noFill/>
          <a:ln w="31750">
            <a:noFill/>
          </a:ln>
          <a:effectLst>
            <a:outerShdw blurRad="190500" dist="25400" dir="5220000" algn="b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Об исполнении  бюджета </a:t>
            </a:r>
            <a:b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Усть-Катавского </a:t>
            </a:r>
            <a:b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городского округа </a:t>
            </a:r>
            <a:b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за 2020 год</a:t>
            </a:r>
            <a:endParaRPr lang="ru-RU" sz="4500" b="1" kern="10" spc="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6632"/>
            <a:ext cx="792088" cy="9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0" y="1071546"/>
          <a:ext cx="9144000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C:\Temp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4"/>
          <p:cNvGraphicFramePr/>
          <p:nvPr/>
        </p:nvGraphicFramePr>
        <p:xfrm>
          <a:off x="575048" y="188640"/>
          <a:ext cx="8568952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Реализация майских Указов Президента РФ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429684" cy="4636111"/>
        </p:xfrm>
        <a:graphic>
          <a:graphicData uri="http://schemas.openxmlformats.org/drawingml/2006/table">
            <a:tbl>
              <a:tblPr/>
              <a:tblGrid>
                <a:gridCol w="4485665"/>
                <a:gridCol w="1262086"/>
                <a:gridCol w="1262086"/>
                <a:gridCol w="1419847"/>
              </a:tblGrid>
              <a:tr h="988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Категории работников бюджетной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сферы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Рост от 2018 года, в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6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школ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32 699,10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35 341,11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108%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6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ДОУ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31 684,17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33 015,70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47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 учреждений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допобразования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(ДЮСШ, ЦДТ)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33 104,77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35 828,95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8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 учреждений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допобразования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(ДМШ)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32 397,28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35 321,06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1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Работники учреждений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30 463,86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30 645,54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6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Социальные работники (КЦСОН)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31 974,50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32 578,00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27584" y="0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Реализация в 2020 году майских Указов Президента РФ, касающихся повышения средней заработной платы отдельным категориям работников бюджетной сферы</a:t>
            </a:r>
            <a:endParaRPr lang="ru-RU" sz="2000" dirty="0" smtClean="0"/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1412776"/>
            <a:ext cx="923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 рублях</a:t>
            </a:r>
            <a:endParaRPr lang="ru-RU" sz="1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1772816"/>
          <a:ext cx="7992888" cy="4279341"/>
        </p:xfrm>
        <a:graphic>
          <a:graphicData uri="http://schemas.openxmlformats.org/drawingml/2006/table">
            <a:tbl>
              <a:tblPr/>
              <a:tblGrid>
                <a:gridCol w="4253233"/>
                <a:gridCol w="1196690"/>
                <a:gridCol w="1196690"/>
                <a:gridCol w="1346275"/>
              </a:tblGrid>
              <a:tr h="813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Категории работников бюджетной сферы</a:t>
                      </a: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от 2019 года,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школ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32 699,10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35 341,11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108%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ДОУ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31 684,17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33 015,70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104%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4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 учреждений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допобразования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(ДЮСШ, ЦДТ)</a:t>
                      </a:r>
                    </a:p>
                  </a:txBody>
                  <a:tcPr marL="68452" marR="68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33 104,77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35 828,95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108%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3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 учреждений допобразования (ДМШ)</a:t>
                      </a:r>
                    </a:p>
                  </a:txBody>
                  <a:tcPr marL="68452" marR="68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32 397,28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35 321,06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109%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учреждений культуры</a:t>
                      </a:r>
                    </a:p>
                  </a:txBody>
                  <a:tcPr marL="68452" marR="68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30 463,86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30 645,54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101%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Социальные работники (КЦСОН)</a:t>
                      </a:r>
                    </a:p>
                  </a:txBody>
                  <a:tcPr marL="68452" marR="68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31 974,50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32 578,00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102%</a:t>
                      </a:r>
                    </a:p>
                  </a:txBody>
                  <a:tcPr marL="68452" marR="68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357158" y="214290"/>
          <a:ext cx="8229141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1538" y="28572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Динамика роста заработной платы отдельных работников по Указам Президента с 2012 года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09" y="357165"/>
          <a:ext cx="7929617" cy="5734705"/>
        </p:xfrm>
        <a:graphic>
          <a:graphicData uri="http://schemas.openxmlformats.org/drawingml/2006/table">
            <a:tbl>
              <a:tblPr/>
              <a:tblGrid>
                <a:gridCol w="5214974"/>
                <a:gridCol w="879539"/>
                <a:gridCol w="734042"/>
                <a:gridCol w="1101062"/>
              </a:tblGrid>
              <a:tr h="3707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бюджета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Усть-Катавского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городского округа в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 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году</a:t>
                      </a:r>
                    </a:p>
                  </a:txBody>
                  <a:tcPr marL="34546" marR="3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видам расходов</a:t>
                      </a:r>
                    </a:p>
                  </a:txBody>
                  <a:tcPr marL="34546" marR="3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млн.руб.</a:t>
                      </a:r>
                    </a:p>
                  </a:txBody>
                  <a:tcPr marL="34546" marR="3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Удельный вес в общем объеме расходов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8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34546" marR="3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143,8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137,0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45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оплату труда в целях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обеспечения выполнения функций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муниципальными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органами, казенными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учреждениями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426,5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426,2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6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Закупка товаров, работ и услуг для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муниципальных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нужд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273,2,0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270,9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3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167,2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165,6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2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Капитальные вложения в объекты недвижимого имущества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муниципальной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собственности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181,7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181,5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Иные бюджетные ассигнования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29,5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3" y="756278"/>
          <a:ext cx="8248431" cy="5398709"/>
        </p:xfrm>
        <a:graphic>
          <a:graphicData uri="http://schemas.openxmlformats.org/drawingml/2006/table">
            <a:tbl>
              <a:tblPr/>
              <a:tblGrid>
                <a:gridCol w="5536790"/>
                <a:gridCol w="1026026"/>
                <a:gridCol w="952739"/>
                <a:gridCol w="732876"/>
              </a:tblGrid>
              <a:tr h="440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 тыс.руб.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испол-нения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"Оздоровление экологической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обстановки"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3 651,3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3 651,3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"Развитие и содержание системы уличного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освещения 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9 256,7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9 255,2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32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МП"Развитие дорожного хозяйства и повышение безопасности дорожного движения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40 122,9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40 088,2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3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"Управление инфраструктурой и строительством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24 144,6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24 143,8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5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"Обеспечение безопасности жизнедеятельности населения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1 979,7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1 914,3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8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"Поддержка и развитие молодых граждан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687,0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680,6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9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"Развитие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образования"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307 780,9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307 305,4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6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""Поддержка и развитие дошкольного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образования"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175 715,0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175 666,5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«Безопасность образовательных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учреждений»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11 866,4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11 866,4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"Социальная поддержка и обслуживание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граждан"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223 915,4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222 249,8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"Поддержка социально-ориентированных некоммерческих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организаций"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931,4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931,4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"Управление муниципальными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финансами"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12 985,4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12 976,1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«Снижение административных барьеров, оптимизация, повышение качества и развитие государственных и муниципальных услуг в </a:t>
                      </a:r>
                      <a:r>
                        <a:rPr lang="ru-RU" sz="1500" b="1" dirty="0" err="1">
                          <a:latin typeface="Times New Roman"/>
                          <a:ea typeface="Times New Roman"/>
                        </a:rPr>
                        <a:t>Усть-Катавском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 городском округе на базе многофункционального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центра»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7 387,8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7 387,8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"Поддержка и развитие культуры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95 153,5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94 574,4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99%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1"/>
            <a:ext cx="76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Расходы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бюджета</a:t>
            </a:r>
            <a:r>
              <a:rPr lang="ru-RU" sz="2000" b="1" dirty="0" smtClean="0"/>
              <a:t> </a:t>
            </a:r>
            <a:r>
              <a:rPr lang="ru-RU" sz="20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городского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округа </a:t>
            </a:r>
            <a:b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</a:b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в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2020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году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муниципальным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программам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883920"/>
          <a:ext cx="8424936" cy="5654000"/>
        </p:xfrm>
        <a:graphic>
          <a:graphicData uri="http://schemas.openxmlformats.org/drawingml/2006/table">
            <a:tbl>
              <a:tblPr/>
              <a:tblGrid>
                <a:gridCol w="5400600"/>
                <a:gridCol w="1152128"/>
                <a:gridCol w="1080120"/>
                <a:gridCol w="792088"/>
              </a:tblGrid>
              <a:tr h="369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испол-нения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"Развитие физической культуры и спорта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35 712,6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33 607,7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"Сохранение, использование, популяризация и охрана объектов культурного наследия, находящихся в муниципальной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собственности» 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612,0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593,2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7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"Развитие муниципальной службы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133,8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131,7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7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"Чистая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вода»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9 154,8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8 456,2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 Профилактика правонарушений и преступлений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725,2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714,3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"Обеспечение доступным и комфортным жильем граждан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РФ»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80 702,1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80 455,9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38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"Ликвидация аварийного жилого фонда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323,6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71%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 Формирование современной городской среды муниципального образования "</a:t>
                      </a:r>
                      <a:r>
                        <a:rPr lang="ru-RU" sz="1500" b="1" dirty="0" err="1">
                          <a:latin typeface="Times New Roman"/>
                          <a:ea typeface="Times New Roman"/>
                        </a:rPr>
                        <a:t>Усть-Катавский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 городской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округ"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9 657,5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9 657,4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5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"Поддержка и развитие внутреннего и въездного туризма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5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 Развитие сельского хозяйства и поддержка садоводческих некоммерческих товариществ, расположенных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на территории </a:t>
                      </a:r>
                      <a:r>
                        <a:rPr lang="ru-RU" sz="1500" b="1" dirty="0" err="1" smtClean="0">
                          <a:latin typeface="Times New Roman"/>
                          <a:ea typeface="Times New Roman"/>
                        </a:rPr>
                        <a:t>Усть-Катавского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 городского округа 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114,0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114,0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14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МП "Формирование законопослушного поведения участников дорожного движения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335,0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335,0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5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 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1 084 851,2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1 078 730,8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99%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"/>
            <a:ext cx="76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Расходы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бюджета</a:t>
            </a:r>
            <a:r>
              <a:rPr lang="ru-RU" sz="2000" b="1" dirty="0" smtClean="0"/>
              <a:t> </a:t>
            </a:r>
            <a:r>
              <a:rPr lang="ru-RU" sz="20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городского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округа </a:t>
            </a:r>
            <a:b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</a:b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в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2019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году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муниципальным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программам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924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00042"/>
            <a:ext cx="6730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Реализация Национальных проектов в 2020 году</a:t>
            </a: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187624" y="1268760"/>
          <a:ext cx="6934012" cy="513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\\adm-server\Disk\ЛОГИНОВА А.П\ФОТО соц-экон разв округа\памятники, брянский мост\DSC09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4214842" cy="2809894"/>
          </a:xfrm>
          <a:prstGeom prst="rect">
            <a:avLst/>
          </a:prstGeom>
          <a:noFill/>
        </p:spPr>
      </p:pic>
      <p:pic>
        <p:nvPicPr>
          <p:cNvPr id="39941" name="Picture 5" descr="\\adm-server\Disk\ЛОГИНОВА А.П\ФОТО соц-экон разв округа\памятники, брянский мост\DSC09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5728"/>
            <a:ext cx="4143404" cy="2762269"/>
          </a:xfrm>
          <a:prstGeom prst="rect">
            <a:avLst/>
          </a:prstGeom>
          <a:noFill/>
        </p:spPr>
      </p:pic>
      <p:pic>
        <p:nvPicPr>
          <p:cNvPr id="39942" name="Picture 6" descr="\\adm-server\Disk\ЛОГИНОВА А.П\ФОТО соц-экон разв округа\памятники, брянский мост\DSC098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9268" y="600092"/>
            <a:ext cx="3600450" cy="540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\\adm-server\Disk\ЛОГИНОВА А.П\ФОТО соц-экон разв округа\ФОТО ПО РЕАЛЬНЫМ ДЕЛАМ\Брянский мо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026" y="3286124"/>
            <a:ext cx="5079203" cy="3386135"/>
          </a:xfrm>
          <a:prstGeom prst="rect">
            <a:avLst/>
          </a:prstGeom>
          <a:noFill/>
        </p:spPr>
      </p:pic>
      <p:pic>
        <p:nvPicPr>
          <p:cNvPr id="40963" name="Picture 3" descr="\\adm-server\Disk\ЛОГИНОВА А.П\ФОТО соц-экон разв округа\ФОТО ПО РЕАЛЬНЫМ ДЕЛАМ\дорожки в детсад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42851"/>
            <a:ext cx="5143536" cy="34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Параметры бюджета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Усть-Катавского городского округа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на 2020 год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571613"/>
          <a:ext cx="8501122" cy="4556529"/>
        </p:xfrm>
        <a:graphic>
          <a:graphicData uri="http://schemas.openxmlformats.org/drawingml/2006/table">
            <a:tbl>
              <a:tblPr/>
              <a:tblGrid>
                <a:gridCol w="2427125"/>
                <a:gridCol w="1637051"/>
                <a:gridCol w="1397885"/>
                <a:gridCol w="1519943"/>
                <a:gridCol w="1519118"/>
              </a:tblGrid>
              <a:tr h="92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Первоначально принятые показатели бюджета (в редакции решения от 19.12.2019г. № 152)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Уточненный бюджет  (в редакции решения от 28.12.2020г. № 168)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за 2020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Отклонение от первоначально принятых параметров (гр.3-2)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1 092 051,80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1 115 651,03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1 112 589,48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+23 599,23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241 927,10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230 953,28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918,98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-10 973,82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850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884 697,75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877 670,50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+34 573,05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1 092 051,80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1 148 882,76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1 136 993,88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+56 830,96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(-),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(+)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-33 231,73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-24 404,40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\\adm-server\Disk\ЛОГИНОВА А.П\ФОТО соц-экон разв округа\ФОТО ПО РЕАЛЬНЫМ ДЕЛАМ\ограда на Лен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42852"/>
            <a:ext cx="5400675" cy="3600450"/>
          </a:xfrm>
          <a:prstGeom prst="rect">
            <a:avLst/>
          </a:prstGeom>
          <a:noFill/>
        </p:spPr>
      </p:pic>
      <p:pic>
        <p:nvPicPr>
          <p:cNvPr id="41986" name="Picture 2" descr="\\adm-server\Disk\ЛОГИНОВА А.П\ФОТО соц-экон разв округа\ФОТО ПО РЕАЛЬНЫМ ДЕЛАМ\Лукинский мо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143248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\\adm-server\Disk\ЛОГИНОВА А.П\ФОТО соц-экон разв округа\ФОТО ПО РЕАЛЬНЫМ ДЕЛАМ\ограждение на Комсомольск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52"/>
            <a:ext cx="5400675" cy="3600450"/>
          </a:xfrm>
          <a:prstGeom prst="rect">
            <a:avLst/>
          </a:prstGeom>
          <a:noFill/>
        </p:spPr>
      </p:pic>
      <p:pic>
        <p:nvPicPr>
          <p:cNvPr id="43011" name="Picture 3" descr="\\adm-server\Disk\ЛОГИНОВА А.П\ФОТО соц-экон разв округа\ФОТО ПО РЕАЛЬНЫМ ДЕЛАМ\ок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00372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\\adm-server\Disk\ЛОГИНОВА А.П\ФОТО соц-экон разв округа\ФОТО ПО РЕАЛЬНЫМ ДЕЛАМ\отсыпка грунтом ул. Ломоно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52"/>
            <a:ext cx="5904873" cy="4429156"/>
          </a:xfrm>
          <a:prstGeom prst="rect">
            <a:avLst/>
          </a:prstGeom>
          <a:noFill/>
        </p:spPr>
      </p:pic>
      <p:pic>
        <p:nvPicPr>
          <p:cNvPr id="44034" name="Picture 2" descr="\\adm-server\Disk\ЛОГИНОВА А.П\ФОТО соц-экон разв округа\ФОТО ПО РЕАЛЬНЫМ ДЕЛАМ\остановочный павиль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71810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\\adm-server\Disk\ЛОГИНОВА А.П\ФОТО соц-экон разв округа\ФОТО ПО РЕАЛЬНЫМ ДЕЛАМ\площадка ЦД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00372"/>
            <a:ext cx="5400675" cy="3600450"/>
          </a:xfrm>
          <a:prstGeom prst="rect">
            <a:avLst/>
          </a:prstGeom>
          <a:noFill/>
        </p:spPr>
      </p:pic>
      <p:pic>
        <p:nvPicPr>
          <p:cNvPr id="45059" name="Picture 3" descr="\\adm-server\Disk\ЛОГИНОВА А.П\ФОТО соц-экон разв округа\ФОТО ПО РЕАЛЬНЫМ ДЕЛАМ\тротуары в МК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14290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\\adm-server\Disk\ЛОГИНОВА А.П\ФОТО соц-экон разв округа\ФОТО ПО РЕАЛЬНЫМ ДЕЛАМ\ямочный ремон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52"/>
            <a:ext cx="5238194" cy="3929090"/>
          </a:xfrm>
          <a:prstGeom prst="rect">
            <a:avLst/>
          </a:prstGeom>
          <a:noFill/>
        </p:spPr>
      </p:pic>
      <p:pic>
        <p:nvPicPr>
          <p:cNvPr id="46082" name="Picture 2" descr="\\adm-server\Disk\ЛОГИНОВА А.П\ФОТО соц-экон разв округа\ФОТО ПО РЕАЛЬНЫМ ДЕЛАМ\Французский мо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928934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Параметры исполнения бюджета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Усть-Катавского городского округа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за 2020 год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39552" y="1484784"/>
          <a:ext cx="783033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Доходы бюджета Усть-Катавского городского округа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 2020год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07680"/>
              </p:ext>
            </p:extLst>
          </p:nvPr>
        </p:nvGraphicFramePr>
        <p:xfrm>
          <a:off x="428596" y="1714488"/>
          <a:ext cx="822643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Динамика поступлений по основным доходным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источникам бюджета в 2020 году (млн. руб.)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28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928662" y="1285860"/>
          <a:ext cx="778674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000496" y="2571744"/>
            <a:ext cx="785818" cy="571504"/>
          </a:xfrm>
          <a:prstGeom prst="upArrow">
            <a:avLst>
              <a:gd name="adj1" fmla="val 48278"/>
              <a:gd name="adj2" fmla="val 343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900" dirty="0" smtClean="0">
                <a:latin typeface="Calibri" pitchFamily="34" charset="0"/>
                <a:cs typeface="Arial" pitchFamily="34" charset="0"/>
              </a:rPr>
              <a:t> +0,5%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1785918" y="2143116"/>
            <a:ext cx="1071570" cy="50006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+0,4%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3143240" y="2428868"/>
            <a:ext cx="1071570" cy="6429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+20,4%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571736" y="2500306"/>
            <a:ext cx="785818" cy="692656"/>
          </a:xfrm>
          <a:prstGeom prst="downArrow">
            <a:avLst>
              <a:gd name="adj1" fmla="val 50000"/>
              <a:gd name="adj2" fmla="val 4875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 fontScale="25000" lnSpcReduction="20000"/>
          </a:bodyPr>
          <a:lstStyle/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4,3%</a:t>
            </a:r>
          </a:p>
          <a:p>
            <a:pPr lvl="0" algn="ctr"/>
            <a:r>
              <a:rPr lang="ru-RU" sz="4200" dirty="0" smtClean="0"/>
              <a:t>%</a:t>
            </a:r>
            <a:r>
              <a:rPr lang="ru-RU" dirty="0" smtClean="0"/>
              <a:t>---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7643834" y="2643182"/>
            <a:ext cx="785818" cy="692656"/>
          </a:xfrm>
          <a:prstGeom prst="downArrow">
            <a:avLst>
              <a:gd name="adj1" fmla="val 50000"/>
              <a:gd name="adj2" fmla="val 48755"/>
            </a:avLst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 fontScale="25000" lnSpcReduction="20000"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-21,9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lvl="0" algn="ctr"/>
            <a:r>
              <a:rPr lang="ru-RU" sz="4200" dirty="0" smtClean="0"/>
              <a:t>%</a:t>
            </a:r>
            <a:r>
              <a:rPr lang="ru-RU" dirty="0" smtClean="0"/>
              <a:t>---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7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0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Структура налоговых и не налоговых доходов бюджета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Усть-Катавского городского округа за 2020 год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85786" y="928670"/>
          <a:ext cx="7429552" cy="562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24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799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Финансовая помощь и собственные доходы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бюджета округа за 2019 и 2020 гг.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01126"/>
              </p:ext>
            </p:extLst>
          </p:nvPr>
        </p:nvGraphicFramePr>
        <p:xfrm>
          <a:off x="714348" y="1556792"/>
          <a:ext cx="7715304" cy="42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4429124" y="4000504"/>
            <a:ext cx="1437122" cy="713484"/>
          </a:xfrm>
          <a:prstGeom prst="rightArrow">
            <a:avLst>
              <a:gd name="adj1" fmla="val 50000"/>
              <a:gd name="adj2" fmla="val 622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-7,3%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857620" y="2714620"/>
            <a:ext cx="1354139" cy="671514"/>
          </a:xfrm>
          <a:prstGeom prst="rightArrow">
            <a:avLst>
              <a:gd name="adj1" fmla="val 50000"/>
              <a:gd name="adj2" fmla="val 623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+5,3%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799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Состав финансовой помощи (млн.руб.)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714348" y="1714488"/>
          <a:ext cx="77153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924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00042"/>
            <a:ext cx="5306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Мероприятия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  снижению резервов</a:t>
            </a:r>
          </a:p>
          <a:p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714348" y="1071546"/>
          <a:ext cx="4119570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071934" y="4000504"/>
          <a:ext cx="411957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3500438"/>
            <a:ext cx="5095875" cy="295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Претензионная</a:t>
            </a:r>
            <a:r>
              <a:rPr lang="ru-RU" sz="1400" b="1" baseline="0" dirty="0">
                <a:solidFill>
                  <a:schemeClr val="tx1"/>
                </a:solidFill>
              </a:rPr>
              <a:t>  работа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1155</Words>
  <Application>Microsoft Office PowerPoint</Application>
  <PresentationFormat>Экран (4:3)</PresentationFormat>
  <Paragraphs>411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Cyr</vt:lpstr>
      <vt:lpstr>Calibri</vt:lpstr>
      <vt:lpstr>Constantia</vt:lpstr>
      <vt:lpstr>Times New Roman</vt:lpstr>
      <vt:lpstr>Wingdings 2</vt:lpstr>
      <vt:lpstr>Поток</vt:lpstr>
      <vt:lpstr>Об исполнении  бюджета  Усть-Катавского  городского округа  за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майских Указов Президента РФ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Александрович Шерстнев</dc:creator>
  <cp:lastModifiedBy>Мария Ивановна Макарова</cp:lastModifiedBy>
  <cp:revision>336</cp:revision>
  <dcterms:created xsi:type="dcterms:W3CDTF">2014-03-04T03:19:44Z</dcterms:created>
  <dcterms:modified xsi:type="dcterms:W3CDTF">2021-05-26T06:51:41Z</dcterms:modified>
</cp:coreProperties>
</file>